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699" r:id="rId4"/>
    <p:sldMasterId id="2147483771" r:id="rId5"/>
    <p:sldMasterId id="2147483783" r:id="rId6"/>
  </p:sldMasterIdLst>
  <p:notesMasterIdLst>
    <p:notesMasterId r:id="rId37"/>
  </p:notesMasterIdLst>
  <p:sldIdLst>
    <p:sldId id="289" r:id="rId7"/>
    <p:sldId id="268" r:id="rId8"/>
    <p:sldId id="287" r:id="rId9"/>
    <p:sldId id="269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56" r:id="rId21"/>
    <p:sldId id="270" r:id="rId22"/>
    <p:sldId id="267" r:id="rId23"/>
    <p:sldId id="271" r:id="rId24"/>
    <p:sldId id="272" r:id="rId25"/>
    <p:sldId id="284" r:id="rId26"/>
    <p:sldId id="285" r:id="rId27"/>
    <p:sldId id="273" r:id="rId28"/>
    <p:sldId id="275" r:id="rId29"/>
    <p:sldId id="277" r:id="rId30"/>
    <p:sldId id="283" r:id="rId31"/>
    <p:sldId id="278" r:id="rId32"/>
    <p:sldId id="282" r:id="rId33"/>
    <p:sldId id="280" r:id="rId34"/>
    <p:sldId id="286" r:id="rId35"/>
    <p:sldId id="281" r:id="rId36"/>
  </p:sldIdLst>
  <p:sldSz cx="6858000" cy="9144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17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F139C556-A3C8-40AB-BD35-40A25B9BF1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04E839C2-DA4D-4FB8-A0AC-066DE93C6B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421176-7A66-4BB1-80FD-7829DC153596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88141FDD-C12B-43BA-94C2-B001E28F60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90F5ACF0-5EF1-440F-BA53-77FBD9E9B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n-US" noProof="0"/>
              <a:t>Haga clic para modificar el estilo de texto del patrón</a:t>
            </a:r>
          </a:p>
          <a:p>
            <a:pPr lvl="1"/>
            <a:r>
              <a:rPr lang="es-ES" altLang="en-US" noProof="0"/>
              <a:t>Segundo nivel</a:t>
            </a:r>
          </a:p>
          <a:p>
            <a:pPr lvl="2"/>
            <a:r>
              <a:rPr lang="es-ES" altLang="en-US" noProof="0"/>
              <a:t>Tercer nivel</a:t>
            </a:r>
          </a:p>
          <a:p>
            <a:pPr lvl="3"/>
            <a:r>
              <a:rPr lang="es-ES" altLang="en-US" noProof="0"/>
              <a:t>Cuarto nivel</a:t>
            </a:r>
          </a:p>
          <a:p>
            <a:pPr lvl="4"/>
            <a:r>
              <a:rPr lang="es-ES" altLang="en-U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E64CB80-3A57-4655-AF0C-F7891DD001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543F070-D5E5-4E5F-925A-5BFDE5C93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E874E3B-98B4-4D8B-B7D0-2A245C9B9FDD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B04E58C-B523-43C5-935F-848BC3033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42514D-267A-4357-873D-1E5FB5BD36ED}" type="slidenum">
              <a:rPr lang="es-ES" altLang="en-US">
                <a:latin typeface="Calibri" panose="020F0502020204030204" pitchFamily="34" charset="0"/>
              </a:rPr>
              <a:pPr/>
              <a:t>1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65A39304-7572-4071-90AD-8312AF5B3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D0EC5FC-5B85-4429-8A9F-ED45FADFF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7707740B-53D7-40AC-A665-C85794B81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96ABEA-008C-4888-8DB2-F2F616B26E7C}" type="slidenum">
              <a:rPr lang="es-E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s-E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D7F226FD-0412-4878-8F13-9E7EFB1CC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13B63AD3-08EF-4F82-98B9-E31C0C05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2509FBB5-68CB-4B5D-BF42-2873A09A4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55EF75-9F87-441C-8C8B-1839ABA4BCC5}" type="slidenum">
              <a:rPr lang="es-E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s-E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EE9610E8-4734-4FBE-87CC-2614AE314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880E01E-258D-4A24-977C-12A667366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1806E40-08EC-483A-B1EA-2777DD6A4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86B783-1595-4661-8C1E-16882E843887}" type="slidenum">
              <a:rPr lang="es-ES" altLang="en-US">
                <a:latin typeface="Calibri" panose="020F0502020204030204" pitchFamily="34" charset="0"/>
              </a:rPr>
              <a:pPr/>
              <a:t>23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3103E77C-6141-4962-901E-732EF4BFB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400E4E8-4B43-4A06-9F78-1C21E930B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5C4BF96F-38BD-4995-A27C-051976AAD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B25917-E050-47A5-8ED9-4DDD289DA4C5}" type="slidenum">
              <a:rPr lang="es-ES" altLang="en-US">
                <a:latin typeface="Calibri" panose="020F0502020204030204" pitchFamily="34" charset="0"/>
              </a:rPr>
              <a:pPr/>
              <a:t>24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2C4794B9-88B2-431F-BF7F-10A24BC7F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FA5145B3-D60E-45B5-A55B-66B2CE44C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13DFA68D-00BB-45D0-A371-4FD713216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7CC672-CCBA-4CCA-95D1-A617BCEFF530}" type="slidenum">
              <a:rPr lang="es-ES" altLang="en-US">
                <a:latin typeface="Calibri" panose="020F0502020204030204" pitchFamily="34" charset="0"/>
              </a:rPr>
              <a:pPr/>
              <a:t>25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2DA0136-4A02-461A-A3B5-5CC2EB8CC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BBB6A950-0627-4568-8AB9-FE01CC19D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9D78569-ADB8-4107-BA5E-1BBC63A58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91F8A0-3640-4BBD-86AB-A3932DC91A52}" type="slidenum">
              <a:rPr lang="es-ES" altLang="en-US">
                <a:latin typeface="Calibri" panose="020F0502020204030204" pitchFamily="34" charset="0"/>
              </a:rPr>
              <a:pPr/>
              <a:t>27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EDEAF922-926D-403E-BFB6-88C2F7505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87E62EBC-4F82-4666-A66B-02C6762A7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>
            <a:extLst>
              <a:ext uri="{FF2B5EF4-FFF2-40B4-BE49-F238E27FC236}">
                <a16:creationId xmlns:a16="http://schemas.microsoft.com/office/drawing/2014/main" id="{32AB0128-4120-469D-BE1E-8762547C42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Marcador de notas">
            <a:extLst>
              <a:ext uri="{FF2B5EF4-FFF2-40B4-BE49-F238E27FC236}">
                <a16:creationId xmlns:a16="http://schemas.microsoft.com/office/drawing/2014/main" id="{5E1B7225-98A3-42EF-9173-42D2C006BA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3 Marcador de número de diapositiva">
            <a:extLst>
              <a:ext uri="{FF2B5EF4-FFF2-40B4-BE49-F238E27FC236}">
                <a16:creationId xmlns:a16="http://schemas.microsoft.com/office/drawing/2014/main" id="{278A2954-C7E3-42D5-8F23-8AA47139E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C2AD89-D885-4553-A0AF-29355063FA36}" type="slidenum">
              <a:rPr lang="es-ES" altLang="en-US">
                <a:latin typeface="Calibri" panose="020F0502020204030204" pitchFamily="34" charset="0"/>
              </a:rPr>
              <a:pPr/>
              <a:t>2</a:t>
            </a:fld>
            <a:endParaRPr lang="es-E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77DD7916-6325-4F46-9718-6BCF476FE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8932EF-D4E2-4459-90B8-D3E6F2B26DDB}" type="slidenum">
              <a:rPr lang="es-ES" altLang="en-US">
                <a:latin typeface="Calibri" panose="020F0502020204030204" pitchFamily="34" charset="0"/>
              </a:rPr>
              <a:pPr/>
              <a:t>3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1853CBC8-90DE-403F-AA87-8CBB59806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20F3CEB5-FD76-40CA-89E6-422544815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EC61931-861E-4D82-A9C9-2D471BEA4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3188EB-F045-433A-BDE6-63F5DE94BC4D}" type="slidenum">
              <a:rPr lang="es-ES" altLang="en-US">
                <a:latin typeface="Calibri" panose="020F0502020204030204" pitchFamily="34" charset="0"/>
              </a:rPr>
              <a:pPr/>
              <a:t>5</a:t>
            </a:fld>
            <a:endParaRPr lang="es-ES" altLang="en-US">
              <a:latin typeface="Calibri" panose="020F050202020403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DA6C874-71FD-4E0B-870D-07AD49E54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CE588CD-A0E4-4863-BF9C-61EFDCA53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0E8CF0BC-ACB2-45D6-966D-7926FB756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15124F-77C6-429D-91AA-63993143BE8B}" type="slidenum">
              <a:rPr lang="es-E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s-E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4482150D-344C-4246-A2CA-21056F60E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0FD7014-3E54-4A6C-81FE-4C0A3343A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A5AEC9B3-0980-415C-889A-B468693A1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1E0EF2-15BE-4E35-BCE1-0A30F571467D}" type="slidenum">
              <a:rPr lang="es-E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s-E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B9E2EDC-8922-4A2B-9CB9-AC478A607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C5BA84C6-3706-4B5F-B875-7D6AD180E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20E74899-35F6-443D-86F3-B013473D8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EC42D4-7D5E-4F9D-8FF2-1EE0983C66F5}" type="slidenum">
              <a:rPr lang="es-E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s-E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F0CBE79-79C1-4947-8545-F67C3CEA1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0CE8033-AAF4-4D7E-B63E-C2BF7BA19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EBCCFAF-AE8F-4F19-88D8-D67962EE2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69A5E8-F6B6-49B0-BFF7-8A111B052D24}" type="slidenum">
              <a:rPr lang="es-E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s-E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D30ACCED-500B-4FAE-884D-EA5175C65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DA8A119-7B2D-44D0-A949-BE2841A39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05C3B70D-095B-4D82-9667-2793A9C87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09B0C6-364D-4D34-94CD-7718E5F2019B}" type="slidenum">
              <a:rPr lang="es-E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s-E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B40C2495-00B0-4EFA-9C4F-CFB9DFD69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54AFB987-4304-4548-87F9-A4D4F8B52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859AF15-BB65-4129-BDE0-EDBFE64D9B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021DBC2-A285-48CB-8C88-A4F6D4035D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0B6D409-490C-4860-8FC6-85D939F6FD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F2CAE53-C606-4BDA-9D0A-AFD6431393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0CC0FA8-4C9B-47B7-B324-4936FFE548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3B1B38F-0246-4AE9-A031-98806AC822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BF121AE-1561-4B49-9B17-3262B23E7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18A6A9D-A8FE-4D02-85AB-8FCA7C0E50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2FB2912-CEFE-43D3-9A36-66A14490FC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1511D66-0732-4B3F-91AB-11BF4967A4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52B12A34-CB10-45C3-BB91-B6B19D3B86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8A60E206-1930-4B32-9C05-423637558D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1983221-2B58-4CC5-BB80-ED9261DBF1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2AD415A-96FB-4B6D-AB8A-F7C37DAF09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B187D10-3BBA-4412-88F1-6F3E4FC044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D67B8AC-A8CC-4A37-82CC-5B390D2D69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6ADA316-B77B-4C4B-AC80-6305672CED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3FE3760-80E7-4448-985A-90F6D83A25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E20060C-F31A-47A1-8E3A-0FCB11B66D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38401"/>
            <a:ext cx="5829300" cy="2315633"/>
          </a:xfrm>
        </p:spPr>
        <p:txBody>
          <a:bodyPr/>
          <a:lstStyle>
            <a:lvl1pPr>
              <a:defRPr sz="405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D79035B7-4BD7-4AC4-A2C4-BDECB1B485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8736F98D-9BD5-48D7-BC9B-EFEA9DEA2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07D6F416-14DF-466D-AB13-86266A905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04C36-1D92-486E-B590-BF30B518300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803776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6EB35A9-7E29-4B4B-8D9A-2B968CE8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570E66D-7F6E-45AD-84BF-520487A6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1D9AE87-92D1-4BB6-9D02-4F64A27F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914BA-4E0A-44A3-93A5-1D92D8AB928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514916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70418"/>
            <a:ext cx="1543050" cy="78041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70418"/>
            <a:ext cx="4514850" cy="78041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602A101-F5D3-44F4-A7EF-8466577C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159B42F-4B2E-46AE-89B5-53507C50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2488AF3-CF9F-4A91-AFB4-8E1CDD3E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63277-2D91-4615-AE1A-E6A25E6FFEC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875179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70417"/>
            <a:ext cx="6172200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409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3486150" y="2133601"/>
            <a:ext cx="3028950" cy="6040967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7320F2CD-A3DE-437B-B3EB-25565E1D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C75AB30B-9D27-42A1-BA8C-AFD75F41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F76119C-E905-43D4-8EFC-D84C2B74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31EE6-06BA-4093-BB1B-7BE89AB2DD3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94705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14350" y="2641600"/>
            <a:ext cx="58293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FE643-4472-46A8-A4B4-94B82B11284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8FAC49-1DE1-45A3-8A9D-2250925CD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640FB8-2D5E-48AB-89EA-4DEC4F144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89FA7-2CD5-4ADB-9CC5-FCB4C4681F7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99635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31B250A-F965-4FA8-B725-7D849897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1ACB2FA-4F1F-4F02-B6CF-A8BA8A1D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69E2D09-B9A3-4C6A-A17F-78E57540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512C5-E73A-4B67-B283-78B3C804339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656044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D870674-08CD-464E-95D1-AA2CD95C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1DECFD2-222F-4F56-B29D-7F5A341A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BC745AF-4E6E-4808-8DF4-60351C9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A9B1-A615-4B76-8323-397A46FB8ED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04189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6219" y="2235201"/>
            <a:ext cx="3145631" cy="58970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1" y="2235201"/>
            <a:ext cx="3145631" cy="58970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A72080EE-2CE9-4143-A889-A21F3019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6EDDF87-E4B6-428B-BA27-3104219B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70C4C2F-31E9-4E1D-9B64-50F0D5EB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80049-2364-45D8-948F-36F6C64B83F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973213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6C83D60-7183-488B-BDAF-CF1F0523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242B80E4-CCB7-4B98-B07C-91306264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7F1FDDE0-8C13-40A4-8DB0-6BB181D7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2A3E3-6187-40BD-841C-4A29FE61529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7450621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DB159B6C-0873-49B7-BFE9-20C75DFD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92A3A0F-874B-4530-A367-CEDF8423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AE98442B-B62C-4FB6-8B8F-3807D0B5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4C9DD-907D-481D-AADA-C029CE23565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460345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E7A797A5-29EE-42E1-A738-C47B94D9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6BCA8E01-2463-46DB-B4CA-403D2406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3EBC256-B061-42EE-94F1-0E8996D3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B2BC5-473A-418A-AE15-80EE1CDF2A5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31431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C5840D0-1649-4688-B364-7FBFE105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8FE195B-3E79-4E12-A564-89165942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CC03B42-B309-4B5B-A554-187AAEF4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AE52C-6834-4D5E-8D3A-C7664BB627C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19314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BC6F9AC1-79B3-4AD2-908D-72306264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DCB47AA-AA19-4589-9E81-AF68BA8B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68F1F73-62B4-4442-A017-4786347B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8256C-4651-47E3-8662-50B3C124A20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987016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A09D5E3B-ADFA-46FE-ADC8-567372DF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4A96F8A0-1358-4DF5-B742-C7FF3031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D2D1BCB-D315-4DB4-872A-D9E1F398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9A39-3667-401F-A435-47C097698D8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32286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04EDC18-7724-4FA2-8E46-9D76222C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3E9C599-7A54-4967-AD46-B6F7FD62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3A16CA1-957B-41D5-B627-EB1DFE5E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CA14D-5FE5-40AB-B1A7-57CC3B8F807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685149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030392" y="304801"/>
            <a:ext cx="1601390" cy="78274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219" y="304801"/>
            <a:ext cx="4689872" cy="78274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4C63438-CB5F-49BC-8126-89F4F0DF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FF3564-D997-4210-BBDB-459DBB05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F3C634C-F72E-4B3B-B5AB-F867E161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66A8-C833-4635-A98B-AA5E3253272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26029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219" y="304801"/>
            <a:ext cx="6382941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226219" y="2235201"/>
            <a:ext cx="3145631" cy="589703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86151" y="2235201"/>
            <a:ext cx="3145631" cy="58970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A9DC469A-FD52-4A4E-97FD-12667D00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3066457-7C28-48F9-A3B4-C246CBD5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2F8CC4F-A3D7-4B1D-969D-816B9CA5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06F39-A7AA-4044-B756-0E85CA1F839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928642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219" y="304801"/>
            <a:ext cx="6382941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26219" y="2235201"/>
            <a:ext cx="3145631" cy="58970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3486151" y="2235201"/>
            <a:ext cx="3145631" cy="589703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B6FCAF66-18C3-4F88-8C05-4D124D68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151B5B9-88B7-4F37-8550-3175A2F1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BB364AB-36B5-4986-B090-214F9844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C4845-2F05-4B6E-810E-B038754480E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337797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D5EE01-AB18-44BC-9F25-D16C2D9F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D5272C4-844C-4F7C-B0D7-43881DE7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A719A25-5C6B-448A-A064-1A2B54D6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BE6A8-B6E7-468A-9A78-F86C75FD0F9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36512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DC094E6-FF83-4C33-AA72-7E2D9311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EA47718-72F7-45BA-B62F-4E5A2A7B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142A6C2-CEB8-4F63-A68A-D3080965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B76B9-594F-4580-A5F8-DFCE9B4FA30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97030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DB2302B-4836-4565-A187-6D60BDC8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1C54222-5ED6-4B6F-A68C-AFA73A08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2DC1E14-5FB8-4941-A58E-E1A6268C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4E56-54BF-413B-AFF4-65FED5925A7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54359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5BD15AB9-9499-4EBE-A3F5-D36CD37A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840FDBC-DCC8-4779-A36D-5E09028F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D8F468E-7E32-4F4A-9F47-695C1771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C860-A300-40BB-B47F-04D2BD70363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CF083B9-2017-40ED-9EEC-D3A5DFBA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1C8464F-352B-4D53-8FBF-EB4D78BC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5F2C80C-7330-49B1-9FF8-17816C4A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22B88-7C9B-4918-8DED-436A7F8F2D0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1858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48D9731-6BE4-46FB-8CD3-792F0E7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63C237D2-25F7-467D-ACB6-CB50E087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6E4C1681-3BDB-4742-A6BD-4386365D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B388-9440-4B44-A401-C1C0FCC6DB2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09811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3FE96A7-DD42-4592-BFC7-4456687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6E7C76B9-88C5-470A-8CDA-DCF63B78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0A6DE031-FD8B-46BD-B310-728C61CA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618E-850A-4D59-BEB7-9BD2677DE9D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54736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0E04C1CE-B02D-4A52-A896-67C53208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60D87963-C992-4267-B429-F623BB1B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A7C82A4-A08D-4E37-912B-F7E8CADD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75D2E-AAA7-4C26-8499-F2F5667EDE0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1839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E28E7726-638B-4022-A2AE-5B9A676A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6B2359D-717D-4BAB-A1C4-F528C0DA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FD3423B-645B-4203-B046-CCD7E7F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C6E1-6D2C-4FFC-82D5-E35E95BA64D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92739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4A73EA19-C8C7-4DEA-96A2-F4B55993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B7D19FD-A1D6-45E8-BE69-7DFC360B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7B55E01-B199-4A2B-B1C1-0946F709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06A85-4AB4-4EA4-8747-B86CC90CA45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43225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563347D-28BB-4314-98CA-B81147B9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F3DFB07-78D2-4F51-8C02-562C3FF7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EC2B25D-17C4-4A8C-A8C1-E70B4853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5036-7382-4D02-88E9-3F345691563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16526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B06BBDA-053C-43EC-9730-B3E4180E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A1B1E35-4A47-4A2C-B414-E4529DDE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6DAAF02-67BD-4B18-B80F-375281E7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F882A-E243-4088-9FB7-436404BCB60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3880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C78E261-5978-49F4-B6D5-FD5511D3E9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2F365C0-23D9-4EAE-8148-8C963F0AF5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13075BB-20B5-44B3-B64F-19648DB4E3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2B02FB7-AB97-42A3-A91A-F9C1C91AFF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0C6E03D-11A1-4B42-8B2C-5AD662C02F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31EC14A-5152-478E-855F-0CCE485334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BBE572F-7144-4820-A63E-C570D8083B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E41728A-C07C-4545-B4B4-CA42645846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F28118D-BDA5-4B4C-82A2-6598AA9DD0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FACEE12-DF77-4E35-84A9-102A3C6293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5272ED09-70C9-4713-8521-DD06F77579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251FCB-A047-4CE6-B8FF-1FF059D3F5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5BD3D00-F972-4CC3-80E4-D21BD7ADD1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09F2523-37CE-44E4-A88D-17DCCD8F7B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39C17F-BEC9-4DAF-954E-ECDB40B7DC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1CFF4AB-392E-4427-96CA-BFDE9411D1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3991106-53A5-4DE6-9D5A-A4C37FFB9A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EC4E0F2-2B83-4F77-9A48-D10AEA4236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73C1F3F-8379-4836-8A00-491C8534C0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38401"/>
            <a:ext cx="5829300" cy="2315633"/>
          </a:xfrm>
        </p:spPr>
        <p:txBody>
          <a:bodyPr/>
          <a:lstStyle>
            <a:lvl1pPr>
              <a:defRPr sz="405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086E9505-BB3D-4D77-AEC0-644C2A04A35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0118C9C8-B637-42D1-A33F-79CB00932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F5DB417-AF00-4C04-BD93-4DAC7A53D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CBE28-28E3-4389-A509-78920B81E38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965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CC3E5E1-3FA2-497B-BA65-4FDF4A49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13C87B5-93FE-4025-A351-19C830CF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CF7DBA0-E46B-4AA2-9CC2-FB51126C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6024-AF5B-4753-B843-F7A5B441727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96033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E0BBC5E-EB91-4792-9995-FC72B33B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04C675F-1BB1-4A27-A4A8-F89F697A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240E773-1F94-4889-9D3E-5C3163C9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34507-DFF5-4694-BCED-3B3807965B4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672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40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40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95840650-3DAB-455C-BD81-82B9B5D0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3D34D44-87F9-4F43-A6AA-3881C715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A7A13F8-2E46-49BA-8DCA-9745D86B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2EF25-DEEE-41AD-96C2-18B88CE93BC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3203210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40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40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0D162946-7B5C-4652-ADEF-49466EC1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84DFD96-A7B9-4018-80CD-FF85A8CB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F43724-8EA7-437C-BAFD-6A4EF046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60D71-2F06-4015-A80A-32353A611ECC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5135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09FF70A7-FD08-4B81-A511-13E8CA90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4621C76E-C083-4D80-8E35-37863954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8346E543-CF9A-4960-89E9-1C8E1CE4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FCCD1-903B-4ABA-92AE-9FFFB22C7B7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2211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0305EECB-EC15-46BB-AAA2-61B65355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781DD7B6-26E4-4B68-950E-C1088C41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DAAF8254-08A5-4B28-B430-461BAB43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D83E9-5A96-4693-AD5A-5CCEB15C626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7845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CF4A5F6A-2D55-4F21-BED4-CF293979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CB760FC9-45B6-4148-AAAA-89CFE172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B54A6CF-F218-4A53-83F8-4D7119CB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65D4-9BD1-4050-9503-F3820E3BB74C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8949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B08A74AB-BAAD-4905-BFC0-2CEE3A7D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3BA93F1-1F42-424E-9019-B9D3E3D5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3C7071E-121D-4990-ABDD-EFD18D31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5ABC6-2765-4874-9630-12FB1C0CBA2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57266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6ADDF53C-1161-4E8F-BB4F-54BBACA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A1B5ACE-4872-475D-9241-332ACD37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8132A5C-7157-4554-A5FC-BDED7F20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7E6DB-C945-4370-B747-4D17E5FF7F7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8070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05024ED-B72F-4032-B2C4-5D89F1EF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26765E3-F04C-4ABB-88BB-6DFD1FEA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472AA0F-F6D9-46C3-A440-83DAF0DF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539A-83D5-451E-8673-F67C38D1031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197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70418"/>
            <a:ext cx="1543050" cy="78041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70418"/>
            <a:ext cx="4514850" cy="78041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33F6BE3-5528-481F-A9CC-1F35C581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E3290AA-D206-4317-A544-1CD8B505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E052E59-C204-432E-8F5A-7AF5CDE8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D008-696E-4229-ABC1-FF830E49256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40511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7 Marcador de fecha">
            <a:extLst>
              <a:ext uri="{FF2B5EF4-FFF2-40B4-BE49-F238E27FC236}">
                <a16:creationId xmlns:a16="http://schemas.microsoft.com/office/drawing/2014/main" id="{22C61220-F718-45E7-AA03-C7430BDA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7456EBB-8D29-49D9-A6F6-51FC6712964E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5" name="16 Marcador de pie de página">
            <a:extLst>
              <a:ext uri="{FF2B5EF4-FFF2-40B4-BE49-F238E27FC236}">
                <a16:creationId xmlns:a16="http://schemas.microsoft.com/office/drawing/2014/main" id="{A1613600-8ED1-471E-AF88-E659EA5D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8 Marcador de número de diapositiva">
            <a:extLst>
              <a:ext uri="{FF2B5EF4-FFF2-40B4-BE49-F238E27FC236}">
                <a16:creationId xmlns:a16="http://schemas.microsoft.com/office/drawing/2014/main" id="{4D19AECC-25EC-4FBD-8C0A-78AD99CA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DE1687FF-F22A-4838-B30E-43BCED6D332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775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9FC79C4-FF2D-45E1-B465-AEC96F21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74727D8-45E6-440A-9958-ACD45ECDF117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1719994-6C04-4620-B407-F441B6E0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6DC5AB4-3C7F-45FE-ACB4-E434D311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9B91CE53-80D4-45F7-BE1E-80F283FC29D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0503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8D015240-D71C-4E80-BCD6-2EBEB27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2A5569B1-36BD-415C-93C4-02713C50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95EC9FF0-25EF-4610-9359-3A50430D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52F14-739E-4B44-A4A3-55D163DC6FD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756049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9221DBA-00CB-443A-AC3F-3E9ADAE3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F6AFF6-F3D0-4FC7-8EA4-B00D0D894A84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C4031E4-A2DB-4DEA-93BF-25AF05AE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442AA39-84FE-4F12-BB6F-3028FFEF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D9F261A8-44AD-4875-9BC1-F71316FF587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2393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877D9103-1E80-4C7F-83EB-99151440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C26CEA2-66FA-4D08-B9FC-905ACE3E475B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89F03EF-BD74-439C-880D-C53FCFBD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38CCAF5-9E11-45B7-9A1D-2D350A92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49971DE9-06A5-4A0E-A620-BBF416FA0A8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78805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932F8596-774B-499D-95F6-05538609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191978E-43B1-41E6-ACA2-B93AD0A43BCA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F1A046FD-EEDD-46F3-B683-22566E84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FF34A415-C619-4EC6-8F40-C124FA69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3CEB1535-1D8A-443E-8376-23E707E72EF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58876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EB135740-CA1C-4660-BC1C-81CB26D3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AB9841E-411E-4935-B045-A5EAFD80BDB6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8B5D37E1-FFED-4311-99D6-E6422DFB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46327193-D07B-4B3E-BEC8-88347FD3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95FA6F3F-6062-4F5A-8C29-FEC6409E8FC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5979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0F1B940A-459E-44C7-AF0B-9F461FFD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67E4421-3B19-484C-80B5-1DE5FF29FF3D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40EF9610-DC50-49EE-9952-0E34AE99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369BBEC-B944-4D4A-8791-6D9DBD36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48D60284-ED39-4986-9049-D05C776CF5B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5281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4809E36C-E5AC-4F78-8F13-CA8FDC04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09263CA-ADFA-419A-A1FA-F2A4FA3A1A11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E902FB3-9229-4F6A-AB62-FE6865D4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8842234-2843-444C-8067-F6DADD7F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74366DF6-999C-4820-8E4C-E8FC51454EB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1391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2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rIns="45720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1D418144-84E9-410F-8F5E-251C53BB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55BB60D-430C-47A7-93B6-3E1699ABC830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1024D30-ADCD-4F33-91E6-8331A1E1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E6CB607-A536-4C9D-9D1C-8FA23D12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ADC43032-9094-4868-86E6-38C1112B715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49153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7552996-A0ED-4AB7-8430-3A1C9F58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E262491-58F0-4E3B-A934-4201D9E6E7E7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937BC94-C2F1-40EA-93B3-D8C4BC53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599E0D4-3C74-4BC8-BC7A-57F5A7FC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275EEC5A-936D-4C72-B57C-B9AE419BCE2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2120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7DF5DB7-764B-4497-A863-AA229987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BCBCBC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B2DF5A2-E5A5-45F0-BE7A-BC7D161B6736}" type="datetime1">
              <a:rPr lang="es-ES" altLang="en-US"/>
              <a:pPr>
                <a:defRPr/>
              </a:pPr>
              <a:t>20/10/2021</a:t>
            </a:fld>
            <a:endParaRPr lang="es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E3F602-62F4-48C3-9D46-B3A5F3E4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D3FF1F8-6B90-42CA-BB91-94A668DE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57A8691F-B2F3-464A-8B20-AB0BCD45312C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2360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219" y="304801"/>
            <a:ext cx="6382941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26219" y="2235201"/>
            <a:ext cx="3145631" cy="58970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3486151" y="2235201"/>
            <a:ext cx="3145631" cy="5897033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63F47-FE47-4517-8EBD-36585923D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59FD8-4643-41DD-97F1-B0D08AF98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08170-A380-4AAB-9F5F-76497E202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fld id="{FD7F7598-38E7-45DA-B0AC-DCE2F1F96A1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843354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AF2F91F-B9D2-47EA-AD7C-AC24701A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B327266-437A-4046-8822-D63EF4F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44AB0077-20B8-4FE8-85FE-AB91D1A3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14DD2-1894-482D-8DF4-4392208E54B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3014949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29249DD-2453-482E-B125-BE7F34269B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10F8626-6FC1-41F9-9D79-E852CA0705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19BC4CF-8B86-4B77-8573-6C278B80FE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8EA6623-7165-4146-8DC7-FF9601AE6D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0C6BCC0-54EC-4615-8074-0E6B8A7617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3097211-2641-4534-99F3-E6378C1F24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6A17E9-60A8-4260-B772-0CEDAAEDFA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65D58B5-CFC3-417F-ADA9-9B415B0146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32871F5-62A1-430B-8A8C-EF94AC2F3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8E60244-F9B8-4C2F-9BE0-B4518B3E2C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DF5F827-5A40-41F8-96A1-4226119F57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F5C0FF4D-F204-4926-B36C-4C2983C40D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4725ABF-D8E7-49DD-8878-1A8C55AEE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1D6FD45-0A39-4E7C-810B-480B21BA36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C9A0EF3-ED0F-4041-A9CE-4375F1A689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7B78E54-B317-435D-A31F-285A8F3A27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70CD3FB-E5E4-4A7B-A164-D19176BED9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8E34BC6-308C-4358-A42F-6C56B38699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BFB0646-C7D9-4D94-BE67-0393161419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38401"/>
            <a:ext cx="5829300" cy="2315633"/>
          </a:xfrm>
        </p:spPr>
        <p:txBody>
          <a:bodyPr/>
          <a:lstStyle>
            <a:lvl1pPr>
              <a:defRPr sz="405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79F0441F-BDE4-4030-AB38-EE8FEF17F6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23D0DACA-D1FD-49E4-A7CF-63AF26BF3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E137845D-C30C-40D0-9A77-5C76EBF4E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84A33-E500-4968-AE0D-A753AB87E9B2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8358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B7B7B4D-06D8-4815-B3F3-424EB3DB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7E1B6C4-C7EC-453C-98EC-C79CBC76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D4F4529-8499-435F-A11E-57F79F50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52626-E80C-4EA4-8EC9-CE179DC3DE0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00257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F8F0065-AC23-4BE3-894D-8142DD03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C503D17-46C3-4571-82CD-D0B2D7BB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F10B9EB-D5EA-4259-B4D4-AE9B4376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70961-8414-4EB1-BBFB-061CAB87F9E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127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40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40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9690EBC1-BA30-402D-ACB4-9B723208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F01F375-5138-4D45-906E-4415F7F5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F245437-72C8-4A46-B465-B972B2A2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EAD8-845F-4FCC-A168-6EF2A9AFAEB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25683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D5D2769D-CCF6-48C3-9DC4-1BC13D4E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74F5F1E0-4439-4515-B8C0-FC9C2FC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43640DC5-D114-4459-8F13-C61C0789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83975-2046-4B5B-844B-53F0F035FC1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43544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A8895F98-FEC4-4C68-96E7-8E4DF19F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763960A0-7F3D-4331-8458-5DF72ECA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466D5CEE-59B0-456A-97F6-8D93BC1F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A986-2585-4714-94D1-5292CC3DC40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3806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95C976C8-F91F-47A8-863F-CA58979D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C05D9A3B-6594-459A-901B-90A9BCB0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91D7A59-3BB2-4EB5-BD9F-F662618E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CCD9-36E9-4CBB-911B-FB9A53082B3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0747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3F997467-C3F2-4FE9-A5CB-CF3CAC4D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BF8A7EA-6BDD-49B2-9772-FA64FCCF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3D908E72-DCB6-428E-8924-4BD01409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3253C-D850-4647-8B4C-1111C2BEE24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50085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1DA0749C-349F-40C3-BC3B-9A8D7BCA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4EF7946-46B5-49B2-8C96-2EF4200D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E6C0E11-E759-4584-941C-F33739BE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FA474-9D89-475D-AB19-D7A2F934334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169902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FB5A060-DF61-4B54-85A4-BD4D5359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5864760-5482-4F39-98A4-7F6E21E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1215C8D-B6AF-4711-B1A6-1C43A1FA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917E8-35F0-4F47-A8A3-359B3F4B8A7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7671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0E0BC4BE-8ACB-4896-BD8D-DBDB798C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B234DF4B-9335-48A4-B6BF-0E9639E3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4DDF7A7-1A8C-4998-93F2-04DC1EAF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4F9E0-DAAE-4B8E-B919-D364D93E8BC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5899012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70418"/>
            <a:ext cx="1543050" cy="78041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70418"/>
            <a:ext cx="4514850" cy="78041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4858B93-976E-4CE2-BA11-0FAB27D1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5556FC9-94BF-4F55-BB15-F6F670F8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E03C060-FC6A-41E3-9189-82FFB8D2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988C-0827-452D-9A91-56EF840D051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44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283EDFD7-E4D5-4B9D-A02F-9D491B29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DADEEFA-BD5C-469E-AE2A-B9588635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661C793-B065-47A1-A763-3FFEBACB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359C-6BB4-4404-B193-52B141311ED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761937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8B6488E0-E7ED-413E-B816-8A821903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683DA02-DE98-4D2A-A07B-00369F65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D44C186-40C9-40A3-B55D-05F6F764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8174A-E906-41DD-884F-B6B04A7A9DA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056480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5B315B6-F3A5-4D3F-A3DC-9179748752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10243" name="Freeform 3">
              <a:extLst>
                <a:ext uri="{FF2B5EF4-FFF2-40B4-BE49-F238E27FC236}">
                  <a16:creationId xmlns:a16="http://schemas.microsoft.com/office/drawing/2014/main" id="{20A99F65-9668-44B7-8E6A-AF5CD006AF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17403DD-9A99-4BA2-B6D6-86401EF2BA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64963CDF-1012-49F5-8074-E2B275A4E9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3AD49B1F-44FD-4A0D-B2B9-34AF7A15B0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87F71B59-8CFD-495D-BCA5-B89139E920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49457FD0-4CF1-41D8-B590-CAFAC88221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DFA8C953-53BB-4C2C-9CD8-0D759A4860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A5CBB47A-911C-4CD0-A334-4A5A22CC00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D7D4A124-A5D3-487C-A479-5CB5F42195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33BC915C-3F14-43F3-A949-1147788616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ADF143AD-7EDA-4394-A21F-F4BF606543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</a:endParaRPr>
            </a:p>
          </p:txBody>
        </p:sp>
        <p:sp>
          <p:nvSpPr>
            <p:cNvPr id="10254" name="Freeform 14">
              <a:extLst>
                <a:ext uri="{FF2B5EF4-FFF2-40B4-BE49-F238E27FC236}">
                  <a16:creationId xmlns:a16="http://schemas.microsoft.com/office/drawing/2014/main" id="{D474BBF8-F0D1-428D-86D0-9A0662A7BB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255" name="Freeform 15">
              <a:extLst>
                <a:ext uri="{FF2B5EF4-FFF2-40B4-BE49-F238E27FC236}">
                  <a16:creationId xmlns:a16="http://schemas.microsoft.com/office/drawing/2014/main" id="{DC1AEE66-7276-4C4B-A43C-4829425FF0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256" name="Freeform 16">
              <a:extLst>
                <a:ext uri="{FF2B5EF4-FFF2-40B4-BE49-F238E27FC236}">
                  <a16:creationId xmlns:a16="http://schemas.microsoft.com/office/drawing/2014/main" id="{8A83BF60-F664-458B-8EEF-DA5E23F2A3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8D7C18DA-EF00-4ACC-A35F-18F30E373A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F57E6666-CB84-4DFC-B5E4-A94FCB98F8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259" name="Freeform 19">
              <a:extLst>
                <a:ext uri="{FF2B5EF4-FFF2-40B4-BE49-F238E27FC236}">
                  <a16:creationId xmlns:a16="http://schemas.microsoft.com/office/drawing/2014/main" id="{E4917080-C70A-494A-B173-605F071A0E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5E8E2040-2C99-44CA-9242-941E0EAB26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0261" name="Rectangle 21">
            <a:extLst>
              <a:ext uri="{FF2B5EF4-FFF2-40B4-BE49-F238E27FC236}">
                <a16:creationId xmlns:a16="http://schemas.microsoft.com/office/drawing/2014/main" id="{D9FFA705-0A53-40E0-A46F-78C0A65B9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988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62" name="Rectangle 22">
            <a:extLst>
              <a:ext uri="{FF2B5EF4-FFF2-40B4-BE49-F238E27FC236}">
                <a16:creationId xmlns:a16="http://schemas.microsoft.com/office/drawing/2014/main" id="{C2E6298C-6553-481C-88E1-326DBDE40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63" name="Rectangle 23">
            <a:extLst>
              <a:ext uri="{FF2B5EF4-FFF2-40B4-BE49-F238E27FC236}">
                <a16:creationId xmlns:a16="http://schemas.microsoft.com/office/drawing/2014/main" id="{26566DD6-10F6-4EDB-8154-7815626887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64" name="Rectangle 24">
            <a:extLst>
              <a:ext uri="{FF2B5EF4-FFF2-40B4-BE49-F238E27FC236}">
                <a16:creationId xmlns:a16="http://schemas.microsoft.com/office/drawing/2014/main" id="{BEF57768-CB27-4AFC-9ABA-D1A93F64FB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65" name="Rectangle 25">
            <a:extLst>
              <a:ext uri="{FF2B5EF4-FFF2-40B4-BE49-F238E27FC236}">
                <a16:creationId xmlns:a16="http://schemas.microsoft.com/office/drawing/2014/main" id="{C456C538-ED83-44B3-9B36-1DE039EC56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52AD60E8-E095-49A3-BC30-BEB5BF5D0448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6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AECE8C48-CB56-4DF1-B7C1-A37B9C9B96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27013" y="304800"/>
            <a:ext cx="63817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4AEFC0D7-A17F-41C6-82A9-4D474A9E570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227013" y="2235200"/>
            <a:ext cx="6405562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8BE0BABC-A2C9-4892-B086-76866F9E18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8326438"/>
            <a:ext cx="1714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75033A14-ADF5-4818-BC04-847BA4BBB4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75462DE2-4017-4DC8-9056-6E7E6D557D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714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B66BCA-60B6-4B20-AFEB-12493F5D88AF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BE586A3-67E4-444F-ACD5-4CD95EFA1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8485F1-4D68-4C14-979B-1C72477EF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4B09C0-0996-4F2E-8C6B-BA63D3B1BC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C8FC48-E215-4B24-83BB-A2BF091ED2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63E3AF-83B5-45E6-8FDB-3CB745B9BA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BAA38D9A-68C8-4007-B5D5-424171F9D4CD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9268429E-909F-47AF-914F-7D4BB806B4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5A757578-5F83-4CA6-A9B0-8A2B8A6314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0E63D841-FA5E-4E11-A31F-949CD2BBA6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1D84F67E-E8AF-484A-9A1A-D380807D95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07" name="Freeform 6">
              <a:extLst>
                <a:ext uri="{FF2B5EF4-FFF2-40B4-BE49-F238E27FC236}">
                  <a16:creationId xmlns:a16="http://schemas.microsoft.com/office/drawing/2014/main" id="{71246852-4592-4E0A-A7C0-A245C3601B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08" name="Freeform 7">
              <a:extLst>
                <a:ext uri="{FF2B5EF4-FFF2-40B4-BE49-F238E27FC236}">
                  <a16:creationId xmlns:a16="http://schemas.microsoft.com/office/drawing/2014/main" id="{9D5DEF98-C28B-4854-B51A-BC2B043639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09" name="Freeform 8">
              <a:extLst>
                <a:ext uri="{FF2B5EF4-FFF2-40B4-BE49-F238E27FC236}">
                  <a16:creationId xmlns:a16="http://schemas.microsoft.com/office/drawing/2014/main" id="{CC8936C9-1B37-4389-A742-4F0FF47D57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10" name="Freeform 9">
              <a:extLst>
                <a:ext uri="{FF2B5EF4-FFF2-40B4-BE49-F238E27FC236}">
                  <a16:creationId xmlns:a16="http://schemas.microsoft.com/office/drawing/2014/main" id="{2150BB8B-8793-4D3B-9C16-C243F753F7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11" name="Freeform 10">
              <a:extLst>
                <a:ext uri="{FF2B5EF4-FFF2-40B4-BE49-F238E27FC236}">
                  <a16:creationId xmlns:a16="http://schemas.microsoft.com/office/drawing/2014/main" id="{57A91527-63B7-4269-BF6E-D2B7B83A4B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12" name="Freeform 11">
              <a:extLst>
                <a:ext uri="{FF2B5EF4-FFF2-40B4-BE49-F238E27FC236}">
                  <a16:creationId xmlns:a16="http://schemas.microsoft.com/office/drawing/2014/main" id="{BD5338B8-33F7-428D-979F-FCF154B86D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13" name="Rectangle 12">
              <a:extLst>
                <a:ext uri="{FF2B5EF4-FFF2-40B4-BE49-F238E27FC236}">
                  <a16:creationId xmlns:a16="http://schemas.microsoft.com/office/drawing/2014/main" id="{D300500C-2475-4697-A7B2-61C6A55014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4" name="Rectangle 13">
              <a:extLst>
                <a:ext uri="{FF2B5EF4-FFF2-40B4-BE49-F238E27FC236}">
                  <a16:creationId xmlns:a16="http://schemas.microsoft.com/office/drawing/2014/main" id="{13A5AB74-0CC2-4D40-9106-A4FFEE9584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316A3F16-52FB-43BA-B47F-309F5613C4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135" name="Freeform 15">
              <a:extLst>
                <a:ext uri="{FF2B5EF4-FFF2-40B4-BE49-F238E27FC236}">
                  <a16:creationId xmlns:a16="http://schemas.microsoft.com/office/drawing/2014/main" id="{2720777B-9D2C-4301-BB94-5A61A97CDB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52A8880F-8220-4E44-B11E-728179C7D6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18" name="Freeform 17">
              <a:extLst>
                <a:ext uri="{FF2B5EF4-FFF2-40B4-BE49-F238E27FC236}">
                  <a16:creationId xmlns:a16="http://schemas.microsoft.com/office/drawing/2014/main" id="{FC08FA93-A560-4CC1-8BAD-E82D15AF22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119" name="Freeform 18">
              <a:extLst>
                <a:ext uri="{FF2B5EF4-FFF2-40B4-BE49-F238E27FC236}">
                  <a16:creationId xmlns:a16="http://schemas.microsoft.com/office/drawing/2014/main" id="{86014888-3FD6-457A-BFF5-D452FCE39B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5139" name="Freeform 19">
              <a:extLst>
                <a:ext uri="{FF2B5EF4-FFF2-40B4-BE49-F238E27FC236}">
                  <a16:creationId xmlns:a16="http://schemas.microsoft.com/office/drawing/2014/main" id="{B999E3A4-4269-4AB9-B9FB-C648161516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121" name="Freeform 20">
              <a:extLst>
                <a:ext uri="{FF2B5EF4-FFF2-40B4-BE49-F238E27FC236}">
                  <a16:creationId xmlns:a16="http://schemas.microsoft.com/office/drawing/2014/main" id="{75C413A3-C902-4FEC-B350-A318F9515F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141" name="Rectangle 21">
            <a:extLst>
              <a:ext uri="{FF2B5EF4-FFF2-40B4-BE49-F238E27FC236}">
                <a16:creationId xmlns:a16="http://schemas.microsoft.com/office/drawing/2014/main" id="{D6D74B6C-04B7-45D9-8872-50B513594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988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CF19E9F7-F7CD-4A1D-A742-20E135CC6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45AC2B3C-532C-4A41-9A27-4F9AAF9C18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44" name="Rectangle 24">
            <a:extLst>
              <a:ext uri="{FF2B5EF4-FFF2-40B4-BE49-F238E27FC236}">
                <a16:creationId xmlns:a16="http://schemas.microsoft.com/office/drawing/2014/main" id="{58D291EE-A635-451A-967B-E54A0540C9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45" name="Rectangle 25">
            <a:extLst>
              <a:ext uri="{FF2B5EF4-FFF2-40B4-BE49-F238E27FC236}">
                <a16:creationId xmlns:a16="http://schemas.microsoft.com/office/drawing/2014/main" id="{45CEE796-FADB-47DC-B077-87C063AB48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F75DB3BC-0D93-4909-AED5-25664E09A706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>
            <a:extLst>
              <a:ext uri="{FF2B5EF4-FFF2-40B4-BE49-F238E27FC236}">
                <a16:creationId xmlns:a16="http://schemas.microsoft.com/office/drawing/2014/main" id="{59B50F12-35BC-4D20-9E5D-E0D7F5CE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38100" h="38100"/>
            </a:sp3d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53251" name="12 Marcador de texto">
            <a:extLst>
              <a:ext uri="{FF2B5EF4-FFF2-40B4-BE49-F238E27FC236}">
                <a16:creationId xmlns:a16="http://schemas.microsoft.com/office/drawing/2014/main" id="{C2EF6A16-3DD7-4DD6-B20C-BB5A341A3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2072DD4B-2BFB-4EB3-888F-9DDFBE64A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555038"/>
            <a:ext cx="1600200" cy="48736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95FD2B4B-59A5-4AD9-B0BE-6BFEB09F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555038"/>
            <a:ext cx="2171700" cy="48736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626FF6D6-FC88-4AD4-9040-66B99EA46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0" y="8555038"/>
            <a:ext cx="571500" cy="487362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</a:lstStyle>
          <a:p>
            <a:fld id="{FF696E3A-37A3-4C6A-B72A-7F3CA703B10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  <a:ea typeface="ＭＳ Ｐゴシック" panose="020B0600070205080204" pitchFamily="34" charset="-128"/>
        </a:defRPr>
      </a:lvl9pPr>
    </p:titleStyle>
    <p:bodyStyle>
      <a:lvl1pPr marL="409575" indent="-307975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50875" indent="-2111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4931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1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14413" indent="-1365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57288" indent="-1365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2E6E9A03-8596-4AE6-B592-B2977800AE0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FF3EF8E9-05D5-4DE1-86F2-7692DAA215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153" name="Freeform 4">
              <a:extLst>
                <a:ext uri="{FF2B5EF4-FFF2-40B4-BE49-F238E27FC236}">
                  <a16:creationId xmlns:a16="http://schemas.microsoft.com/office/drawing/2014/main" id="{D2F512E2-5B9C-4F70-90F1-B5B9DCFBF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54" name="Freeform 5">
              <a:extLst>
                <a:ext uri="{FF2B5EF4-FFF2-40B4-BE49-F238E27FC236}">
                  <a16:creationId xmlns:a16="http://schemas.microsoft.com/office/drawing/2014/main" id="{82E57A4D-4843-4751-982E-BBFE4EEC11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55" name="Freeform 6">
              <a:extLst>
                <a:ext uri="{FF2B5EF4-FFF2-40B4-BE49-F238E27FC236}">
                  <a16:creationId xmlns:a16="http://schemas.microsoft.com/office/drawing/2014/main" id="{C26B3183-2243-46A2-9852-59941964A5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56" name="Freeform 7">
              <a:extLst>
                <a:ext uri="{FF2B5EF4-FFF2-40B4-BE49-F238E27FC236}">
                  <a16:creationId xmlns:a16="http://schemas.microsoft.com/office/drawing/2014/main" id="{F6999C02-46CA-4462-AE0A-ADCE79CB21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57" name="Freeform 8">
              <a:extLst>
                <a:ext uri="{FF2B5EF4-FFF2-40B4-BE49-F238E27FC236}">
                  <a16:creationId xmlns:a16="http://schemas.microsoft.com/office/drawing/2014/main" id="{264E09D7-D03A-428F-A2DF-D8450FB7A1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58" name="Freeform 9">
              <a:extLst>
                <a:ext uri="{FF2B5EF4-FFF2-40B4-BE49-F238E27FC236}">
                  <a16:creationId xmlns:a16="http://schemas.microsoft.com/office/drawing/2014/main" id="{FDC31E22-9E23-4765-8AD7-2A827C69AF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59" name="Freeform 10">
              <a:extLst>
                <a:ext uri="{FF2B5EF4-FFF2-40B4-BE49-F238E27FC236}">
                  <a16:creationId xmlns:a16="http://schemas.microsoft.com/office/drawing/2014/main" id="{FF2A01DA-C0BA-440B-8F1D-553E308FBA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60" name="Freeform 11">
              <a:extLst>
                <a:ext uri="{FF2B5EF4-FFF2-40B4-BE49-F238E27FC236}">
                  <a16:creationId xmlns:a16="http://schemas.microsoft.com/office/drawing/2014/main" id="{778E7F4E-3550-4F9F-B565-C5B272CA82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61" name="Rectangle 12">
              <a:extLst>
                <a:ext uri="{FF2B5EF4-FFF2-40B4-BE49-F238E27FC236}">
                  <a16:creationId xmlns:a16="http://schemas.microsoft.com/office/drawing/2014/main" id="{1EE66910-2642-47A2-B57D-851073D228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62" name="Rectangle 13">
              <a:extLst>
                <a:ext uri="{FF2B5EF4-FFF2-40B4-BE49-F238E27FC236}">
                  <a16:creationId xmlns:a16="http://schemas.microsoft.com/office/drawing/2014/main" id="{059D88AE-0FDD-4CDB-8325-252239673A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CL" altLang="es-CL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B966F10C-0F58-496F-A8A1-18DFA556CE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135" name="Freeform 15">
              <a:extLst>
                <a:ext uri="{FF2B5EF4-FFF2-40B4-BE49-F238E27FC236}">
                  <a16:creationId xmlns:a16="http://schemas.microsoft.com/office/drawing/2014/main" id="{4A98BD6E-DA92-4756-9562-B9D9AC6F2D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C5BAF94B-2D91-485B-B937-75F37AC91A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166" name="Freeform 17">
              <a:extLst>
                <a:ext uri="{FF2B5EF4-FFF2-40B4-BE49-F238E27FC236}">
                  <a16:creationId xmlns:a16="http://schemas.microsoft.com/office/drawing/2014/main" id="{D973E23C-92E5-4AD8-83EB-FF96B9FE4D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167" name="Freeform 18">
              <a:extLst>
                <a:ext uri="{FF2B5EF4-FFF2-40B4-BE49-F238E27FC236}">
                  <a16:creationId xmlns:a16="http://schemas.microsoft.com/office/drawing/2014/main" id="{6AD4C6ED-2A06-469A-B75A-E04DF83681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5139" name="Freeform 19">
              <a:extLst>
                <a:ext uri="{FF2B5EF4-FFF2-40B4-BE49-F238E27FC236}">
                  <a16:creationId xmlns:a16="http://schemas.microsoft.com/office/drawing/2014/main" id="{7BA07B15-26E7-4F8A-8955-E79CC92B15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169" name="Freeform 20">
              <a:extLst>
                <a:ext uri="{FF2B5EF4-FFF2-40B4-BE49-F238E27FC236}">
                  <a16:creationId xmlns:a16="http://schemas.microsoft.com/office/drawing/2014/main" id="{3E11E92A-27F4-44FB-9FDE-B7EE4B5E3F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141" name="Rectangle 21">
            <a:extLst>
              <a:ext uri="{FF2B5EF4-FFF2-40B4-BE49-F238E27FC236}">
                <a16:creationId xmlns:a16="http://schemas.microsoft.com/office/drawing/2014/main" id="{59CC1568-F55B-447D-AF26-70C80B167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988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44158013-AC0A-49A4-8C84-9A2249CC8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1D189F24-3101-43BF-A1F8-549301DD37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44" name="Rectangle 24">
            <a:extLst>
              <a:ext uri="{FF2B5EF4-FFF2-40B4-BE49-F238E27FC236}">
                <a16:creationId xmlns:a16="http://schemas.microsoft.com/office/drawing/2014/main" id="{C192585C-9074-4B18-A39C-447D394961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45" name="Rectangle 25">
            <a:extLst>
              <a:ext uri="{FF2B5EF4-FFF2-40B4-BE49-F238E27FC236}">
                <a16:creationId xmlns:a16="http://schemas.microsoft.com/office/drawing/2014/main" id="{BD02F99F-CEA4-48EB-9951-E064746323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58F3BDFB-A072-4CDE-8AB2-779481D2EB47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panose="020B0600070205080204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l/imgres?imgurl=http://www.escolavesper.com.br/aniver/figuras/comens20.jpg&amp;imgrefurl=http://www.escolavesper.com.br/comensalismo.htm&amp;h=454&amp;w=650&amp;sz=27&amp;hl=es&amp;start=1&amp;tbnid=w4QnmfU1oXyzVM:&amp;tbnh=96&amp;tbnw=137&amp;prev=/images?q=comensalismo&amp;svnum=10&amp;hl=es&amp;lr=&amp;sa=G" TargetMode="Externa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l/imgres?imgurl=http://www.escolavesper.com.br/aniver/figuras/comens20.jpg&amp;imgrefurl=http://www.escolavesper.com.br/comensalismo.htm&amp;h=454&amp;w=650&amp;sz=27&amp;hl=es&amp;start=1&amp;tbnid=w4QnmfU1oXyzVM:&amp;tbnh=96&amp;tbnw=137&amp;prev=/images?q=comensalismo&amp;svnum=10&amp;hl=es&amp;lr=&amp;sa=G" TargetMode="Externa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4.jpeg"/><Relationship Id="rId5" Type="http://schemas.openxmlformats.org/officeDocument/2006/relationships/hyperlink" Target="http://es.wikipedia.org/wiki/Archivo:Nitrosp_360px.png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es.wikipedia.org/wiki/Archivo:Nitrosp_360px.png" TargetMode="Externa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es.wikipedia.org/wiki/Archivo:Nitrosp_360px.png" TargetMode="Externa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bin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audio" Target="../media/audio4.bin"/><Relationship Id="rId11" Type="http://schemas.openxmlformats.org/officeDocument/2006/relationships/hyperlink" Target="http://images.google.cl/imgres?imgurl=http://www.escolavesper.com.br/aniver/figuras/comens20.jpg&amp;imgrefurl=http://www.escolavesper.com.br/comensalismo.htm&amp;h=454&amp;w=650&amp;sz=27&amp;hl=es&amp;start=1&amp;tbnid=w4QnmfU1oXyzVM:&amp;tbnh=96&amp;tbnw=137&amp;prev=/images?q=comensalismo&amp;svnum=10&amp;hl=es&amp;lr=&amp;sa=G" TargetMode="External"/><Relationship Id="rId5" Type="http://schemas.openxmlformats.org/officeDocument/2006/relationships/audio" Target="../media/audio3.bin"/><Relationship Id="rId10" Type="http://schemas.openxmlformats.org/officeDocument/2006/relationships/image" Target="../media/image8.jpeg"/><Relationship Id="rId4" Type="http://schemas.openxmlformats.org/officeDocument/2006/relationships/audio" Target="../media/audio2.bin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>
            <a:extLst>
              <a:ext uri="{FF2B5EF4-FFF2-40B4-BE49-F238E27FC236}">
                <a16:creationId xmlns:a16="http://schemas.microsoft.com/office/drawing/2014/main" id="{8B029E26-29A9-49C0-BDBB-251ED6D1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763713"/>
            <a:ext cx="5707063" cy="36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00"/>
                </a:solidFill>
                <a:latin typeface="Book Antiqua" panose="02040602050305030304" pitchFamily="18" charset="0"/>
              </a:rPr>
              <a:t>UNIDAD: CICLOS BIOGEOQUÍMICOS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A441A28-B4F4-453C-B49C-D70D8B102239}"/>
              </a:ext>
            </a:extLst>
          </p:cNvPr>
          <p:cNvSpPr/>
          <p:nvPr/>
        </p:nvSpPr>
        <p:spPr>
          <a:xfrm>
            <a:off x="692150" y="3492500"/>
            <a:ext cx="5473700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b="1" u="sng" dirty="0">
                <a:solidFill>
                  <a:schemeClr val="bg1"/>
                </a:solidFill>
              </a:rPr>
              <a:t>Objetivo Aprendizaje</a:t>
            </a:r>
            <a:r>
              <a:rPr lang="es-CL" b="1" dirty="0">
                <a:solidFill>
                  <a:schemeClr val="bg1"/>
                </a:solidFill>
              </a:rPr>
              <a:t> : Explicar la transferencia de  materia en los ciclos biogeoquímicos   su importancia en los seres vivos.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688C6CA-3FB3-420E-BEE1-ED7D1DD9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665538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7283" name="Picture 3" descr="http://www.billiken.com.ar/secciones/ecologia/images/bse_01_f03.jpg">
            <a:extLst>
              <a:ext uri="{FF2B5EF4-FFF2-40B4-BE49-F238E27FC236}">
                <a16:creationId xmlns:a16="http://schemas.microsoft.com/office/drawing/2014/main" id="{CF696DE6-5749-4E83-9BC7-C0AB9659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3598863"/>
            <a:ext cx="363855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Text Box 4">
            <a:extLst>
              <a:ext uri="{FF2B5EF4-FFF2-40B4-BE49-F238E27FC236}">
                <a16:creationId xmlns:a16="http://schemas.microsoft.com/office/drawing/2014/main" id="{4ED24493-2580-40D0-8E77-D9CAD3A3D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725613"/>
            <a:ext cx="6121400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3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FFFF"/>
                </a:solidFill>
                <a:latin typeface="Aharoni" panose="02010803020104030203" pitchFamily="2" charset="-79"/>
              </a:rPr>
              <a:t>Formada por múltiples cadenas alimentarias que se entrelazan explicando las relaciones de alimentación entre los organismos de una comunidad.</a:t>
            </a:r>
            <a:endParaRPr lang="es-ES" altLang="en-US" b="1">
              <a:solidFill>
                <a:srgbClr val="FFFFFF"/>
              </a:solidFill>
              <a:latin typeface="Aharoni" panose="02010803020104030203" pitchFamily="2" charset="-79"/>
            </a:endParaRPr>
          </a:p>
        </p:txBody>
      </p:sp>
      <p:pic>
        <p:nvPicPr>
          <p:cNvPr id="97285" name="Picture 5" descr="Ejemplo 2">
            <a:extLst>
              <a:ext uri="{FF2B5EF4-FFF2-40B4-BE49-F238E27FC236}">
                <a16:creationId xmlns:a16="http://schemas.microsoft.com/office/drawing/2014/main" id="{38187A70-B6D3-484C-8BD0-1BD02CB8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3849688"/>
            <a:ext cx="350678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6">
            <a:extLst>
              <a:ext uri="{FF2B5EF4-FFF2-40B4-BE49-F238E27FC236}">
                <a16:creationId xmlns:a16="http://schemas.microsoft.com/office/drawing/2014/main" id="{4DF3F7A2-1ABC-4DD7-BEFB-7AA54F73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684213"/>
            <a:ext cx="5130800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n-US">
                <a:solidFill>
                  <a:srgbClr val="FFCC00"/>
                </a:solidFill>
                <a:latin typeface="Arial Black" panose="020B0A04020102020204" pitchFamily="34" charset="0"/>
              </a:rPr>
              <a:t>TRAMAS ALIMENTARIAS</a:t>
            </a:r>
            <a:endParaRPr lang="es-ES" altLang="en-US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2333C85-5B76-4F7C-8A1D-271B0DFFC1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7013" y="2171700"/>
            <a:ext cx="6381750" cy="8890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s-ES" altLang="en-US" sz="21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¿Cuántas cadenas alimentarias puedes reconocer en esta trama?</a:t>
            </a:r>
          </a:p>
        </p:txBody>
      </p:sp>
      <p:graphicFrame>
        <p:nvGraphicFramePr>
          <p:cNvPr id="99331" name="Object 2">
            <a:extLst>
              <a:ext uri="{FF2B5EF4-FFF2-40B4-BE49-F238E27FC236}">
                <a16:creationId xmlns:a16="http://schemas.microsoft.com/office/drawing/2014/main" id="{DE033AB3-1A1C-4A8E-859F-3B90061C3828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-85725" y="3419475"/>
          <a:ext cx="69437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Fotografía de Photo Editor" r:id="rId4" imgW="5714286" imgH="3572374" progId="">
                  <p:embed/>
                </p:oleObj>
              </mc:Choice>
              <mc:Fallback>
                <p:oleObj name="Fotografía de Photo Editor" r:id="rId4" imgW="5714286" imgH="357237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5725" y="3419475"/>
                        <a:ext cx="694372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irámide 1">
            <a:extLst>
              <a:ext uri="{FF2B5EF4-FFF2-40B4-BE49-F238E27FC236}">
                <a16:creationId xmlns:a16="http://schemas.microsoft.com/office/drawing/2014/main" id="{C204CA1B-9BD8-44CF-8B09-9D512333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68484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>
            <a:extLst>
              <a:ext uri="{FF2B5EF4-FFF2-40B4-BE49-F238E27FC236}">
                <a16:creationId xmlns:a16="http://schemas.microsoft.com/office/drawing/2014/main" id="{8CB7A96F-89A5-4442-B74E-30F8B364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825750"/>
            <a:ext cx="5657850" cy="1338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_tradnl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BB5F03"/>
                  </a:outerShdw>
                </a:effectLst>
                <a:latin typeface="Times NR DK IHM" charset="0"/>
              </a:rPr>
              <a:t>R</a:t>
            </a:r>
            <a:r>
              <a:rPr lang="es-ES_tradnl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BB5F03"/>
                  </a:outerShdw>
                </a:effectLst>
                <a:latin typeface="Aharoni"/>
              </a:rPr>
              <a:t>epresentación gráfica del número de organismos presentes en una comunidad para que exista un equilibrio ecológico.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ES" altLang="en-US" b="1" dirty="0">
              <a:solidFill>
                <a:srgbClr val="FFFFFF"/>
              </a:solidFill>
              <a:effectLst>
                <a:outerShdw blurRad="38100" dist="38100" dir="2700000" algn="tl">
                  <a:srgbClr val="BB5F03"/>
                </a:outerShdw>
              </a:effectLst>
              <a:latin typeface="Times NR DK IHM" charset="0"/>
            </a:endParaRP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BD19BEE7-16DF-4917-923F-16476EEC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900113"/>
            <a:ext cx="540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n-US" sz="2400">
                <a:solidFill>
                  <a:srgbClr val="FFFFFF"/>
                </a:solidFill>
                <a:latin typeface="Aharoni" panose="02010803020104030203" pitchFamily="2" charset="-79"/>
              </a:rPr>
              <a:t>PIRÁMIDES  ALIMENTARIAS</a:t>
            </a:r>
            <a:endParaRPr lang="es-ES" altLang="en-US" sz="2400">
              <a:solidFill>
                <a:srgbClr val="FFFFFF"/>
              </a:solidFill>
              <a:latin typeface="Aharoni" panose="02010803020104030203" pitchFamily="2" charset="-79"/>
            </a:endParaRP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D7C5AB13-43B5-4286-93FB-4D2215E6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5922963"/>
            <a:ext cx="1187450" cy="377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n-US" sz="1200">
                <a:solidFill>
                  <a:srgbClr val="000000"/>
                </a:solidFill>
                <a:latin typeface="Arial Black" panose="020B0A04020102020204" pitchFamily="34" charset="0"/>
              </a:rPr>
              <a:t>PRODUCTORES</a:t>
            </a:r>
            <a:endParaRPr lang="es-ES" altLang="en-US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3119A83-0E13-4112-8219-B8E7FC92C106}"/>
              </a:ext>
            </a:extLst>
          </p:cNvPr>
          <p:cNvSpPr/>
          <p:nvPr/>
        </p:nvSpPr>
        <p:spPr>
          <a:xfrm>
            <a:off x="549275" y="971550"/>
            <a:ext cx="5472113" cy="194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b="1" dirty="0">
                <a:solidFill>
                  <a:srgbClr val="002060"/>
                </a:solidFill>
              </a:rPr>
              <a:t>INTERACCIÓN EN LOS ECOSISTEMAS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B1BCEB-0776-4183-A5AA-DA0822733119}"/>
              </a:ext>
            </a:extLst>
          </p:cNvPr>
          <p:cNvSpPr/>
          <p:nvPr/>
        </p:nvSpPr>
        <p:spPr>
          <a:xfrm>
            <a:off x="476250" y="4067175"/>
            <a:ext cx="5761038" cy="273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b="1" u="sng" dirty="0">
                <a:solidFill>
                  <a:srgbClr val="002060"/>
                </a:solidFill>
              </a:rPr>
              <a:t>Objetivo de Aprendizaje</a:t>
            </a:r>
            <a:r>
              <a:rPr lang="es-CL" dirty="0">
                <a:solidFill>
                  <a:srgbClr val="002060"/>
                </a:solidFill>
              </a:rPr>
              <a:t>: Explicar los diferentes tipos de interacciones que se establecen entre los seres vivos ; </a:t>
            </a:r>
            <a:r>
              <a:rPr lang="es-CL" dirty="0" err="1">
                <a:solidFill>
                  <a:srgbClr val="002060"/>
                </a:solidFill>
              </a:rPr>
              <a:t>interespecífica</a:t>
            </a:r>
            <a:r>
              <a:rPr lang="es-CL" dirty="0">
                <a:solidFill>
                  <a:srgbClr val="002060"/>
                </a:solidFill>
              </a:rPr>
              <a:t> s e </a:t>
            </a:r>
            <a:r>
              <a:rPr lang="es-CL" dirty="0" err="1">
                <a:solidFill>
                  <a:srgbClr val="002060"/>
                </a:solidFill>
              </a:rPr>
              <a:t>intraspecificas</a:t>
            </a:r>
            <a:r>
              <a:rPr lang="es-CL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EE28CAB8-992B-41D7-B455-0AF267AB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798763"/>
            <a:ext cx="645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2BB8E44-1E9B-49A8-B243-9D292AE8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368300"/>
            <a:ext cx="4733925" cy="1135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E594ADF1-6B15-426E-A938-E665539C8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57625"/>
            <a:ext cx="2538413" cy="1200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FF"/>
                </a:solidFill>
                <a:latin typeface="Aharoni" panose="02010803020104030203" pitchFamily="2" charset="-79"/>
              </a:rPr>
              <a:t>Interacción entre individuos de la misma especie: </a:t>
            </a:r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INTRAESPECÍFICA</a:t>
            </a:r>
            <a:endParaRPr lang="es-ES" altLang="en-US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3DEC2654-09A2-4F2C-B497-67D7E738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3822700"/>
            <a:ext cx="2997200" cy="923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FF"/>
                </a:solidFill>
                <a:latin typeface="Aharoni" panose="02010803020104030203" pitchFamily="2" charset="-79"/>
              </a:rPr>
              <a:t>Interacción entre individuos de diferentes especies: </a:t>
            </a:r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INTERESPECÍFICA</a:t>
            </a:r>
            <a:endParaRPr lang="es-ES" altLang="en-US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sp>
        <p:nvSpPr>
          <p:cNvPr id="104454" name="Text Box 6">
            <a:extLst>
              <a:ext uri="{FF2B5EF4-FFF2-40B4-BE49-F238E27FC236}">
                <a16:creationId xmlns:a16="http://schemas.microsoft.com/office/drawing/2014/main" id="{D363DDEA-9E6A-4DBD-B7C5-3DEB317F6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7732713"/>
            <a:ext cx="2376488" cy="36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FF"/>
                </a:solidFill>
                <a:latin typeface="Aharoni" panose="02010803020104030203" pitchFamily="2" charset="-79"/>
              </a:rPr>
              <a:t>REPRODUCCIÓN</a:t>
            </a:r>
            <a:endParaRPr lang="es-ES" altLang="en-US">
              <a:solidFill>
                <a:srgbClr val="FFFFFF"/>
              </a:solidFill>
              <a:latin typeface="Aharoni" panose="02010803020104030203" pitchFamily="2" charset="-79"/>
            </a:endParaRPr>
          </a:p>
        </p:txBody>
      </p:sp>
      <p:sp>
        <p:nvSpPr>
          <p:cNvPr id="104455" name="Line 7">
            <a:extLst>
              <a:ext uri="{FF2B5EF4-FFF2-40B4-BE49-F238E27FC236}">
                <a16:creationId xmlns:a16="http://schemas.microsoft.com/office/drawing/2014/main" id="{C8FBD222-0CE5-4570-A3D4-635BC3E16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7075" y="4951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456" name="Line 8">
            <a:extLst>
              <a:ext uri="{FF2B5EF4-FFF2-40B4-BE49-F238E27FC236}">
                <a16:creationId xmlns:a16="http://schemas.microsoft.com/office/drawing/2014/main" id="{B68E52E0-4690-423F-AF47-A0B8D605F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63" y="5164138"/>
            <a:ext cx="7937" cy="1241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457" name="Line 9">
            <a:extLst>
              <a:ext uri="{FF2B5EF4-FFF2-40B4-BE49-F238E27FC236}">
                <a16:creationId xmlns:a16="http://schemas.microsoft.com/office/drawing/2014/main" id="{9CE1B10A-59AB-4E12-BF93-0F49A604C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188" y="4851400"/>
            <a:ext cx="0" cy="15541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458" name="Line 10">
            <a:extLst>
              <a:ext uri="{FF2B5EF4-FFF2-40B4-BE49-F238E27FC236}">
                <a16:creationId xmlns:a16="http://schemas.microsoft.com/office/drawing/2014/main" id="{631F521A-A5D2-47D0-AE18-985B5AFDE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63" y="6405563"/>
            <a:ext cx="17367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459" name="Line 11">
            <a:extLst>
              <a:ext uri="{FF2B5EF4-FFF2-40B4-BE49-F238E27FC236}">
                <a16:creationId xmlns:a16="http://schemas.microsoft.com/office/drawing/2014/main" id="{8828610F-F7D4-4DF3-AF2D-A8B9919F7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3" y="6516688"/>
            <a:ext cx="0" cy="9350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460" name="Text Box 12">
            <a:extLst>
              <a:ext uri="{FF2B5EF4-FFF2-40B4-BE49-F238E27FC236}">
                <a16:creationId xmlns:a16="http://schemas.microsoft.com/office/drawing/2014/main" id="{C8A75FA0-F246-4121-9CA0-12E2E8C1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5870575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FF"/>
                </a:solidFill>
                <a:latin typeface="Times New Roman" panose="02020603050405020304" pitchFamily="18" charset="0"/>
              </a:rPr>
              <a:t>El éxito es la</a:t>
            </a:r>
            <a:endParaRPr lang="es-E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61" name="Text Box 13">
            <a:extLst>
              <a:ext uri="{FF2B5EF4-FFF2-40B4-BE49-F238E27FC236}">
                <a16:creationId xmlns:a16="http://schemas.microsoft.com/office/drawing/2014/main" id="{C39FADD7-32BF-4C26-A1CB-17756BB3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849438"/>
            <a:ext cx="4645025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>
                <a:solidFill>
                  <a:srgbClr val="FFFFFF"/>
                </a:solidFill>
                <a:latin typeface="Aharoni" panose="02010803020104030203" pitchFamily="2" charset="-79"/>
              </a:rPr>
              <a:t>alimento, el agua, la luz, el espacio vital, los sitios de nidificación o las madrigueras. </a:t>
            </a:r>
          </a:p>
        </p:txBody>
      </p:sp>
      <p:sp>
        <p:nvSpPr>
          <p:cNvPr id="104462" name="Line 14">
            <a:extLst>
              <a:ext uri="{FF2B5EF4-FFF2-40B4-BE49-F238E27FC236}">
                <a16:creationId xmlns:a16="http://schemas.microsoft.com/office/drawing/2014/main" id="{E4062A34-6F00-4173-99CE-8A5D8F7CB6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2963" y="2519363"/>
            <a:ext cx="0" cy="130333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463" name="Line 15">
            <a:extLst>
              <a:ext uri="{FF2B5EF4-FFF2-40B4-BE49-F238E27FC236}">
                <a16:creationId xmlns:a16="http://schemas.microsoft.com/office/drawing/2014/main" id="{1C1B9C51-3503-47EE-814E-41BB335BA6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0575" y="2519363"/>
            <a:ext cx="46038" cy="1338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464" name="Text Box 16">
            <a:extLst>
              <a:ext uri="{FF2B5EF4-FFF2-40B4-BE49-F238E27FC236}">
                <a16:creationId xmlns:a16="http://schemas.microsoft.com/office/drawing/2014/main" id="{669FFD3E-473E-415C-B12F-35A55EF3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787400"/>
            <a:ext cx="415925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FF"/>
                </a:solidFill>
                <a:latin typeface="Aharoni" panose="02010803020104030203" pitchFamily="2" charset="-79"/>
              </a:rPr>
              <a:t>COMPETENCIA   ( - / -)</a:t>
            </a:r>
            <a:endParaRPr lang="es-ES" altLang="en-US">
              <a:solidFill>
                <a:srgbClr val="FFFFFF"/>
              </a:solidFill>
              <a:latin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3.bp.blogspot.com/_wXIIPcoT0_w/TAkWxgL9DwI/AAAAAAAAAAc/pXQt0PPpEjI/s1600/nmnjkgk.jpg">
            <a:extLst>
              <a:ext uri="{FF2B5EF4-FFF2-40B4-BE49-F238E27FC236}">
                <a16:creationId xmlns:a16="http://schemas.microsoft.com/office/drawing/2014/main" id="{61DD8DC6-2622-4F66-A7B6-A127FAAA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270000"/>
            <a:ext cx="348138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4605A837-20A7-49DD-8C0D-DB2A143163FF}"/>
              </a:ext>
            </a:extLst>
          </p:cNvPr>
          <p:cNvSpPr/>
          <p:nvPr/>
        </p:nvSpPr>
        <p:spPr>
          <a:xfrm>
            <a:off x="1052513" y="684213"/>
            <a:ext cx="4103687" cy="485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solidFill>
                  <a:srgbClr val="FFFF00"/>
                </a:solidFill>
                <a:latin typeface="Aharoni" charset="0"/>
              </a:rPr>
              <a:t>DEPREDACIÓN  ( +/_ ) </a:t>
            </a:r>
            <a:endParaRPr lang="es-ES" altLang="en-US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05476" name="3 CuadroTexto">
            <a:extLst>
              <a:ext uri="{FF2B5EF4-FFF2-40B4-BE49-F238E27FC236}">
                <a16:creationId xmlns:a16="http://schemas.microsoft.com/office/drawing/2014/main" id="{0CC34C60-49FC-4062-B3CE-51CFEA27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54438"/>
            <a:ext cx="5670550" cy="397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Los organismos de una población, capturan y se alimentan de otros organismos de otra población</a:t>
            </a:r>
          </a:p>
          <a:p>
            <a:pPr eaLnBrk="1" hangingPunct="1"/>
            <a:endParaRPr lang="es-CL" altLang="en-US">
              <a:solidFill>
                <a:srgbClr val="FFFF00"/>
              </a:solidFill>
              <a:latin typeface="Aharoni" panose="02010803020104030203" pitchFamily="2" charset="-79"/>
            </a:endParaRPr>
          </a:p>
          <a:p>
            <a:pPr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En la relación presa-depredador debe existir un equilibrio , ya que el depredador debe procurar no quedarse sin presas pues, de lo contrario, esto le significaría la muerte.</a:t>
            </a:r>
          </a:p>
          <a:p>
            <a:pPr eaLnBrk="1" hangingPunct="1"/>
            <a:endParaRPr lang="es-CL" altLang="en-US">
              <a:solidFill>
                <a:srgbClr val="FFFF00"/>
              </a:solidFill>
              <a:latin typeface="Aharoni" panose="02010803020104030203" pitchFamily="2" charset="-79"/>
            </a:endParaRPr>
          </a:p>
          <a:p>
            <a:pPr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Depredadores generalistas : Ej el Puma</a:t>
            </a:r>
          </a:p>
          <a:p>
            <a:pPr eaLnBrk="1" hangingPunct="1"/>
            <a:endParaRPr lang="es-CL" altLang="en-US">
              <a:solidFill>
                <a:srgbClr val="FFFF00"/>
              </a:solidFill>
              <a:latin typeface="Aharoni" panose="02010803020104030203" pitchFamily="2" charset="-79"/>
            </a:endParaRPr>
          </a:p>
          <a:p>
            <a:pPr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Depredadores especialistas  : Ej Koala solo come Eucalipto.</a:t>
            </a:r>
          </a:p>
          <a:p>
            <a:pPr eaLnBrk="1" hangingPunct="1"/>
            <a:endParaRPr lang="es-CL" altLang="en-US">
              <a:solidFill>
                <a:srgbClr val="FFFF00"/>
              </a:solidFill>
              <a:latin typeface="Aharoni" panose="02010803020104030203" pitchFamily="2" charset="-79"/>
            </a:endParaRPr>
          </a:p>
          <a:p>
            <a:pPr eaLnBrk="1" hangingPunct="1"/>
            <a:endParaRPr lang="es-ES" altLang="en-US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cxnSp>
        <p:nvCxnSpPr>
          <p:cNvPr id="6" name="5 Conector recto de flecha">
            <a:extLst>
              <a:ext uri="{FF2B5EF4-FFF2-40B4-BE49-F238E27FC236}">
                <a16:creationId xmlns:a16="http://schemas.microsoft.com/office/drawing/2014/main" id="{4203E769-0190-4017-9E2B-37BCD80D8776}"/>
              </a:ext>
            </a:extLst>
          </p:cNvPr>
          <p:cNvCxnSpPr/>
          <p:nvPr/>
        </p:nvCxnSpPr>
        <p:spPr>
          <a:xfrm>
            <a:off x="4778375" y="2546350"/>
            <a:ext cx="7556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8" name="6 CuadroTexto">
            <a:extLst>
              <a:ext uri="{FF2B5EF4-FFF2-40B4-BE49-F238E27FC236}">
                <a16:creationId xmlns:a16="http://schemas.microsoft.com/office/drawing/2014/main" id="{048AC80E-DA18-42CF-8215-D296040A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278063"/>
            <a:ext cx="1243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>
                <a:latin typeface="Book Antiqua" panose="02040602050305030304" pitchFamily="18" charset="0"/>
              </a:rPr>
              <a:t>PRESA</a:t>
            </a:r>
            <a:endParaRPr lang="es-ES" altLang="en-US">
              <a:latin typeface="Book Antiqua" panose="02040602050305030304" pitchFamily="18" charset="0"/>
            </a:endParaRP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EDBAAA7F-CD62-490E-8160-F020D76EAB54}"/>
              </a:ext>
            </a:extLst>
          </p:cNvPr>
          <p:cNvCxnSpPr/>
          <p:nvPr/>
        </p:nvCxnSpPr>
        <p:spPr>
          <a:xfrm flipH="1" flipV="1">
            <a:off x="1568450" y="1965325"/>
            <a:ext cx="809625" cy="47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80" name="10 CuadroTexto">
            <a:extLst>
              <a:ext uri="{FF2B5EF4-FFF2-40B4-BE49-F238E27FC236}">
                <a16:creationId xmlns:a16="http://schemas.microsoft.com/office/drawing/2014/main" id="{8F45BBF4-19F0-4C88-A418-2619AFF8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7350"/>
            <a:ext cx="15970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400">
                <a:latin typeface="Book Antiqua" panose="02040602050305030304" pitchFamily="18" charset="0"/>
              </a:rPr>
              <a:t>DEPREDADOR</a:t>
            </a:r>
            <a:endParaRPr lang="es-E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97EA45F7-6CEF-412E-B653-B63FFDC87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468313"/>
            <a:ext cx="3762375" cy="5937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solidFill>
                  <a:srgbClr val="FFFF00"/>
                </a:solidFill>
                <a:latin typeface="Aharoni" charset="0"/>
              </a:rPr>
              <a:t>SIMBIOSIS:( VIVIR JUNTOS)</a:t>
            </a:r>
            <a:endParaRPr lang="es-ES" altLang="en-US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F8851C78-30A6-438E-9D78-22E1A8C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2728913"/>
            <a:ext cx="3941762" cy="9239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Cualquier relación en la cual dos especies DIFERENTES viven estrechamente unidas. 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5C16B4BB-DB5D-45A6-BC36-F299BE150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27650"/>
            <a:ext cx="1863725" cy="7080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CL" altLang="en-US" sz="1600" dirty="0">
                <a:latin typeface="Aharoni"/>
              </a:rPr>
              <a:t>COMENSALISMO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CL" altLang="en-US" sz="1600" dirty="0">
                <a:latin typeface="Aharoni"/>
              </a:rPr>
              <a:t>(+/0)</a:t>
            </a:r>
            <a:endParaRPr lang="es-ES" altLang="en-US" sz="1600" dirty="0">
              <a:latin typeface="Aharoni"/>
            </a:endParaRPr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E0D63533-F068-463E-B5AB-A1B13C133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5219700"/>
            <a:ext cx="1584325" cy="7080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CL" altLang="en-US" sz="1600" dirty="0">
                <a:latin typeface="Aharoni"/>
              </a:rPr>
              <a:t>MUTUALISMO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CL" altLang="en-US" sz="1600" dirty="0">
                <a:latin typeface="Aharoni"/>
              </a:rPr>
              <a:t>(+/+)</a:t>
            </a:r>
            <a:endParaRPr lang="es-ES" altLang="en-US" sz="1600" dirty="0">
              <a:latin typeface="Aharoni"/>
            </a:endParaRPr>
          </a:p>
        </p:txBody>
      </p:sp>
      <p:sp>
        <p:nvSpPr>
          <p:cNvPr id="106502" name="Line 14">
            <a:extLst>
              <a:ext uri="{FF2B5EF4-FFF2-40B4-BE49-F238E27FC236}">
                <a16:creationId xmlns:a16="http://schemas.microsoft.com/office/drawing/2014/main" id="{D51343CD-5B0A-41AC-B564-7D525F2E2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3779838"/>
            <a:ext cx="0" cy="8651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503" name="Line 16">
            <a:extLst>
              <a:ext uri="{FF2B5EF4-FFF2-40B4-BE49-F238E27FC236}">
                <a16:creationId xmlns:a16="http://schemas.microsoft.com/office/drawing/2014/main" id="{213463B6-C84A-4268-BC02-B986ABE64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463" y="4645025"/>
            <a:ext cx="44831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504" name="Line 17">
            <a:extLst>
              <a:ext uri="{FF2B5EF4-FFF2-40B4-BE49-F238E27FC236}">
                <a16:creationId xmlns:a16="http://schemas.microsoft.com/office/drawing/2014/main" id="{4071FC72-7223-4707-B351-2F81F05D1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0463" y="4625975"/>
            <a:ext cx="0" cy="485775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505" name="Line 19">
            <a:extLst>
              <a:ext uri="{FF2B5EF4-FFF2-40B4-BE49-F238E27FC236}">
                <a16:creationId xmlns:a16="http://schemas.microsoft.com/office/drawing/2014/main" id="{9827F158-AD8C-4427-A9AA-7C9D740ED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4625975"/>
            <a:ext cx="0" cy="48577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506" name="Line 20">
            <a:extLst>
              <a:ext uri="{FF2B5EF4-FFF2-40B4-BE49-F238E27FC236}">
                <a16:creationId xmlns:a16="http://schemas.microsoft.com/office/drawing/2014/main" id="{A03792E4-CAE0-4FA5-BFB2-86B986322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2613" y="4706938"/>
            <a:ext cx="34925" cy="512762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507" name="Line 21">
            <a:extLst>
              <a:ext uri="{FF2B5EF4-FFF2-40B4-BE49-F238E27FC236}">
                <a16:creationId xmlns:a16="http://schemas.microsoft.com/office/drawing/2014/main" id="{5BDE5118-693A-4B7D-BB83-A85C99003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10244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508" name="AutoShape 22">
            <a:extLst>
              <a:ext uri="{FF2B5EF4-FFF2-40B4-BE49-F238E27FC236}">
                <a16:creationId xmlns:a16="http://schemas.microsoft.com/office/drawing/2014/main" id="{1C667AF3-B52F-4694-AB20-303F98C22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1274763"/>
            <a:ext cx="381000" cy="1352550"/>
          </a:xfrm>
          <a:prstGeom prst="downArrow">
            <a:avLst>
              <a:gd name="adj1" fmla="val 50000"/>
              <a:gd name="adj2" fmla="val 299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A3CCB46D-63C7-45CE-A1CE-650F2249FFBE}"/>
              </a:ext>
            </a:extLst>
          </p:cNvPr>
          <p:cNvSpPr txBox="1"/>
          <p:nvPr/>
        </p:nvSpPr>
        <p:spPr>
          <a:xfrm>
            <a:off x="2168525" y="5291138"/>
            <a:ext cx="2555875" cy="5842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sz="1600" dirty="0">
                <a:latin typeface="Aharoni" charset="0"/>
              </a:rPr>
              <a:t>PROTOCOOPERACIÓN (+/+)</a:t>
            </a:r>
            <a:endParaRPr lang="es-ES" altLang="en-US" sz="1600" dirty="0">
              <a:latin typeface="Aharoni" charset="0"/>
            </a:endParaRP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F99D3C0A-583A-4BBE-AF13-4F1A65DFCAF4}"/>
              </a:ext>
            </a:extLst>
          </p:cNvPr>
          <p:cNvSpPr txBox="1"/>
          <p:nvPr/>
        </p:nvSpPr>
        <p:spPr>
          <a:xfrm>
            <a:off x="2409825" y="6851650"/>
            <a:ext cx="2001838" cy="338138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sz="1600" dirty="0">
                <a:latin typeface="Aharoni" charset="0"/>
              </a:rPr>
              <a:t>NO OBLIGATORIA</a:t>
            </a:r>
            <a:endParaRPr lang="es-ES" altLang="en-US" sz="1600" dirty="0">
              <a:latin typeface="Aharoni" charset="0"/>
            </a:endParaRP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837A9F52-7802-46AD-8DBE-514E36A2C113}"/>
              </a:ext>
            </a:extLst>
          </p:cNvPr>
          <p:cNvSpPr txBox="1"/>
          <p:nvPr/>
        </p:nvSpPr>
        <p:spPr>
          <a:xfrm>
            <a:off x="5149850" y="6354763"/>
            <a:ext cx="1708150" cy="338137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sz="1600" dirty="0">
                <a:latin typeface="Aharoni"/>
                <a:cs typeface="Segoe UI Semibold" panose="020B0702040204020203" pitchFamily="34" charset="0"/>
              </a:rPr>
              <a:t>OBLIGATORIA</a:t>
            </a:r>
            <a:endParaRPr lang="es-ES" altLang="en-US" sz="1600" dirty="0">
              <a:latin typeface="Aharoni"/>
              <a:cs typeface="Segoe UI Semibold" panose="020B0702040204020203" pitchFamily="34" charset="0"/>
            </a:endParaRPr>
          </a:p>
        </p:txBody>
      </p:sp>
      <p:sp>
        <p:nvSpPr>
          <p:cNvPr id="106512" name="Line 19">
            <a:extLst>
              <a:ext uri="{FF2B5EF4-FFF2-40B4-BE49-F238E27FC236}">
                <a16:creationId xmlns:a16="http://schemas.microsoft.com/office/drawing/2014/main" id="{9C35AD87-1347-4ED4-AAFD-235E78A56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5868988"/>
            <a:ext cx="0" cy="48577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513" name="Line 19">
            <a:extLst>
              <a:ext uri="{FF2B5EF4-FFF2-40B4-BE49-F238E27FC236}">
                <a16:creationId xmlns:a16="http://schemas.microsoft.com/office/drawing/2014/main" id="{05AF49C8-9DEC-4CCB-85C9-F613B4563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1538" y="5922963"/>
            <a:ext cx="23812" cy="8810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4">
            <a:extLst>
              <a:ext uri="{FF2B5EF4-FFF2-40B4-BE49-F238E27FC236}">
                <a16:creationId xmlns:a16="http://schemas.microsoft.com/office/drawing/2014/main" id="{DA2173C6-F5CD-4D12-9A8A-6E84CD5523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700" y="211138"/>
            <a:ext cx="529431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COMENSALISMO</a:t>
            </a:r>
          </a:p>
        </p:txBody>
      </p:sp>
      <p:sp>
        <p:nvSpPr>
          <p:cNvPr id="107523" name="AutoShape 8">
            <a:extLst>
              <a:ext uri="{FF2B5EF4-FFF2-40B4-BE49-F238E27FC236}">
                <a16:creationId xmlns:a16="http://schemas.microsoft.com/office/drawing/2014/main" id="{EEE813F2-D69C-4BA0-A774-1FCCB4FFF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723900"/>
            <a:ext cx="511175" cy="1076325"/>
          </a:xfrm>
          <a:prstGeom prst="downArrow">
            <a:avLst>
              <a:gd name="adj1" fmla="val 50000"/>
              <a:gd name="adj2" fmla="val 105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" altLang="en-US" b="1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7524" name="Picture 10" descr="comens20">
            <a:hlinkClick r:id="rId2"/>
            <a:extLst>
              <a:ext uri="{FF2B5EF4-FFF2-40B4-BE49-F238E27FC236}">
                <a16:creationId xmlns:a16="http://schemas.microsoft.com/office/drawing/2014/main" id="{8B3A0866-0A58-4785-B111-863F35DA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213100"/>
            <a:ext cx="31321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Line 11">
            <a:extLst>
              <a:ext uri="{FF2B5EF4-FFF2-40B4-BE49-F238E27FC236}">
                <a16:creationId xmlns:a16="http://schemas.microsoft.com/office/drawing/2014/main" id="{A6A53983-6839-4EE2-BA4D-E5D8E8BA7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3948113"/>
            <a:ext cx="1882775" cy="911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7526" name="Text Box 12">
            <a:extLst>
              <a:ext uri="{FF2B5EF4-FFF2-40B4-BE49-F238E27FC236}">
                <a16:creationId xmlns:a16="http://schemas.microsoft.com/office/drawing/2014/main" id="{61027EE7-5F10-43EF-BF0D-69721799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4154488"/>
            <a:ext cx="1241425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chemeClr val="bg1"/>
                </a:solidFill>
                <a:latin typeface="Book Antiqua" panose="02040602050305030304" pitchFamily="18" charset="0"/>
              </a:rPr>
              <a:t>Pez rémora</a:t>
            </a:r>
            <a:endParaRPr lang="es-ES" altLang="en-US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7527" name="Line 13">
            <a:extLst>
              <a:ext uri="{FF2B5EF4-FFF2-40B4-BE49-F238E27FC236}">
                <a16:creationId xmlns:a16="http://schemas.microsoft.com/office/drawing/2014/main" id="{37F5F0EB-5F6F-41E0-9FE1-0474AF1F6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5" y="4476750"/>
            <a:ext cx="0" cy="1119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7528" name="Text Box 14">
            <a:extLst>
              <a:ext uri="{FF2B5EF4-FFF2-40B4-BE49-F238E27FC236}">
                <a16:creationId xmlns:a16="http://schemas.microsoft.com/office/drawing/2014/main" id="{B943C3D2-A546-4A29-9B9C-7F97439E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5788025"/>
            <a:ext cx="264636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chemeClr val="bg1"/>
                </a:solidFill>
                <a:latin typeface="Book Antiqua" panose="02040602050305030304" pitchFamily="18" charset="0"/>
              </a:rPr>
              <a:t>Restos de animales</a:t>
            </a:r>
            <a:endParaRPr lang="es-ES" altLang="en-US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7529" name="Picture 4" descr="http://www.adonde.com/medio-ambiente/imagescap/cap13remora.jpg">
            <a:extLst>
              <a:ext uri="{FF2B5EF4-FFF2-40B4-BE49-F238E27FC236}">
                <a16:creationId xmlns:a16="http://schemas.microsoft.com/office/drawing/2014/main" id="{DE534911-A674-47E5-A929-A5617654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213100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22F93E3-B8F1-4708-B759-F333EBA8235B}"/>
              </a:ext>
            </a:extLst>
          </p:cNvPr>
          <p:cNvSpPr/>
          <p:nvPr/>
        </p:nvSpPr>
        <p:spPr>
          <a:xfrm>
            <a:off x="257175" y="1987550"/>
            <a:ext cx="6192838" cy="1225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L" dirty="0">
                <a:solidFill>
                  <a:schemeClr val="bg1"/>
                </a:solidFill>
              </a:rPr>
              <a:t>Se produce cuando un organismo o población se beneficia , pero el otro no resulta  afectado. </a:t>
            </a:r>
            <a:r>
              <a:rPr lang="es-CL" sz="2400" b="1" dirty="0">
                <a:solidFill>
                  <a:schemeClr val="bg1"/>
                </a:solidFill>
              </a:rPr>
              <a:t>(+/0)</a:t>
            </a:r>
          </a:p>
        </p:txBody>
      </p:sp>
      <p:pic>
        <p:nvPicPr>
          <p:cNvPr id="107531" name="Imagen 2">
            <a:extLst>
              <a:ext uri="{FF2B5EF4-FFF2-40B4-BE49-F238E27FC236}">
                <a16:creationId xmlns:a16="http://schemas.microsoft.com/office/drawing/2014/main" id="{677813FD-B58E-4A57-9C13-247712127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6157913"/>
            <a:ext cx="27051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34791AA1-BB37-4331-B944-D618A5E8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9088"/>
            <a:ext cx="6723063" cy="38735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FFFF00"/>
                </a:solidFill>
                <a:latin typeface="Aharoni" panose="02010803020104030203" pitchFamily="2" charset="-79"/>
              </a:rPr>
              <a:t>Relación que se establece entre un individuo que vive dentro o fuera de otro organismo, causándole daño, pero no necesariamente la muerte.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b="1">
              <a:solidFill>
                <a:srgbClr val="FFFF00"/>
              </a:solidFill>
              <a:latin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FFFF00"/>
                </a:solidFill>
                <a:latin typeface="Aharoni" panose="02010803020104030203" pitchFamily="2" charset="-79"/>
              </a:rPr>
              <a:t> El organismo que se beneficia se llama parásito y el organismo que lo alimenta, se llama huésped.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b="1">
              <a:solidFill>
                <a:srgbClr val="FFFF00"/>
              </a:solidFill>
              <a:latin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FFFF00"/>
                </a:solidFill>
                <a:latin typeface="Aharoni" panose="02010803020104030203" pitchFamily="2" charset="-79"/>
              </a:rPr>
              <a:t>En esta relación, el parásito sale beneficiado y el huesped, se pejudica.</a:t>
            </a:r>
          </a:p>
          <a:p>
            <a:endParaRPr lang="en-US" altLang="en-US" b="1">
              <a:solidFill>
                <a:srgbClr val="FFFF00"/>
              </a:solidFill>
              <a:latin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FFFF00"/>
                </a:solidFill>
                <a:latin typeface="Aharoni" panose="02010803020104030203" pitchFamily="2" charset="-79"/>
              </a:rPr>
              <a:t> Se representa: (+)/(-).</a:t>
            </a:r>
          </a:p>
          <a:p>
            <a:endParaRPr lang="en-US" altLang="en-US" b="1">
              <a:solidFill>
                <a:srgbClr val="99FF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8547" name="Picture 5" descr="Pulga">
            <a:hlinkClick r:id="rId2"/>
            <a:extLst>
              <a:ext uri="{FF2B5EF4-FFF2-40B4-BE49-F238E27FC236}">
                <a16:creationId xmlns:a16="http://schemas.microsoft.com/office/drawing/2014/main" id="{8D3376AA-65B8-44A7-BC61-F8A7AAE2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329488"/>
            <a:ext cx="21526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6" descr="X0030S14">
            <a:hlinkClick r:id="rId2"/>
            <a:extLst>
              <a:ext uri="{FF2B5EF4-FFF2-40B4-BE49-F238E27FC236}">
                <a16:creationId xmlns:a16="http://schemas.microsoft.com/office/drawing/2014/main" id="{3594D565-E2E4-47B4-8A71-CDF23E14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7663"/>
            <a:ext cx="1430338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 descr="10309a6">
            <a:hlinkClick r:id="rId5"/>
            <a:extLst>
              <a:ext uri="{FF2B5EF4-FFF2-40B4-BE49-F238E27FC236}">
                <a16:creationId xmlns:a16="http://schemas.microsoft.com/office/drawing/2014/main" id="{885FE2C5-5F54-40F6-8B1C-2526ECC6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5722938"/>
            <a:ext cx="3322637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AutoShape 9">
            <a:extLst>
              <a:ext uri="{FF2B5EF4-FFF2-40B4-BE49-F238E27FC236}">
                <a16:creationId xmlns:a16="http://schemas.microsoft.com/office/drawing/2014/main" id="{67AF2793-F0C2-4268-B10F-0C2C3C07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6142038"/>
            <a:ext cx="2997200" cy="989012"/>
          </a:xfrm>
          <a:prstGeom prst="wedgeRoundRectCallout">
            <a:avLst>
              <a:gd name="adj1" fmla="val -45648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estas pulguitas son más molestosa que algunas de uds que estoy mirando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921497-FF87-4C65-ABDE-76FD661AA080}"/>
              </a:ext>
            </a:extLst>
          </p:cNvPr>
          <p:cNvSpPr/>
          <p:nvPr/>
        </p:nvSpPr>
        <p:spPr>
          <a:xfrm>
            <a:off x="211138" y="379413"/>
            <a:ext cx="568801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400" b="1" dirty="0"/>
              <a:t>Parasitismo ( +/-)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>
            <a:extLst>
              <a:ext uri="{FF2B5EF4-FFF2-40B4-BE49-F238E27FC236}">
                <a16:creationId xmlns:a16="http://schemas.microsoft.com/office/drawing/2014/main" id="{B8200999-3457-45C7-A923-CCED0CE32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3281363"/>
            <a:ext cx="6858001" cy="1935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Text Box 4">
            <a:extLst>
              <a:ext uri="{FF2B5EF4-FFF2-40B4-BE49-F238E27FC236}">
                <a16:creationId xmlns:a16="http://schemas.microsoft.com/office/drawing/2014/main" id="{30E09B17-A581-491E-824F-0286B9AF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863" y="3567113"/>
            <a:ext cx="6858001" cy="1200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>
                <a:solidFill>
                  <a:srgbClr val="FFFFFF"/>
                </a:solidFill>
                <a:latin typeface="Aharoni" panose="02010803020104030203" pitchFamily="2" charset="-79"/>
              </a:rPr>
              <a:t>Las anémonas </a:t>
            </a:r>
            <a:r>
              <a:rPr lang="es-ES" altLang="en-US">
                <a:solidFill>
                  <a:srgbClr val="FF0000"/>
                </a:solidFill>
                <a:latin typeface="Aharoni" panose="02010803020104030203" pitchFamily="2" charset="-79"/>
              </a:rPr>
              <a:t>protegen </a:t>
            </a:r>
            <a:r>
              <a:rPr lang="es-ES" altLang="en-US">
                <a:solidFill>
                  <a:srgbClr val="FFFFFF"/>
                </a:solidFill>
                <a:latin typeface="Aharoni" panose="02010803020104030203" pitchFamily="2" charset="-79"/>
              </a:rPr>
              <a:t>al cangrejo y a su vez obtienen </a:t>
            </a:r>
            <a:r>
              <a:rPr lang="es-ES" altLang="en-US">
                <a:solidFill>
                  <a:srgbClr val="FF0000"/>
                </a:solidFill>
                <a:latin typeface="Aharoni" panose="02010803020104030203" pitchFamily="2" charset="-79"/>
              </a:rPr>
              <a:t>movilidad</a:t>
            </a:r>
            <a:r>
              <a:rPr lang="es-ES" altLang="en-US">
                <a:solidFill>
                  <a:srgbClr val="FFFFFF"/>
                </a:solidFill>
                <a:latin typeface="Aharoni" panose="02010803020104030203" pitchFamily="2" charset="-79"/>
              </a:rPr>
              <a:t>, así logran alimentación más amplia. Los cangrejos ermitaños, que periódicamente se mudan a conchas nuevas más grandes, logran que las anémonas se muevan con ellos. </a:t>
            </a:r>
          </a:p>
        </p:txBody>
      </p:sp>
      <p:sp>
        <p:nvSpPr>
          <p:cNvPr id="109572" name="WordArt 5">
            <a:extLst>
              <a:ext uri="{FF2B5EF4-FFF2-40B4-BE49-F238E27FC236}">
                <a16:creationId xmlns:a16="http://schemas.microsoft.com/office/drawing/2014/main" id="{B885C239-11E9-468A-83AD-AE295CAF7F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3" y="1571625"/>
            <a:ext cx="46450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CL" sz="27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9573" name="Text Box 7">
            <a:extLst>
              <a:ext uri="{FF2B5EF4-FFF2-40B4-BE49-F238E27FC236}">
                <a16:creationId xmlns:a16="http://schemas.microsoft.com/office/drawing/2014/main" id="{F387C940-0046-47AD-A559-FFFE1DA2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201738"/>
            <a:ext cx="1485900" cy="3698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00"/>
                </a:solidFill>
                <a:latin typeface="Times New Roman" panose="02020603050405020304" pitchFamily="18" charset="0"/>
              </a:rPr>
              <a:t>ANEMONAS</a:t>
            </a:r>
            <a:endParaRPr lang="es-ES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4" name="Text Box 9">
            <a:extLst>
              <a:ext uri="{FF2B5EF4-FFF2-40B4-BE49-F238E27FC236}">
                <a16:creationId xmlns:a16="http://schemas.microsoft.com/office/drawing/2014/main" id="{4F7DA489-7475-43A9-8472-7F20B6FA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2265363"/>
            <a:ext cx="1592263" cy="3683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00"/>
                </a:solidFill>
                <a:latin typeface="Times New Roman" panose="02020603050405020304" pitchFamily="18" charset="0"/>
              </a:rPr>
              <a:t>CANGREJO</a:t>
            </a:r>
            <a:endParaRPr lang="es-ES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5" name="9 CuadroTexto">
            <a:extLst>
              <a:ext uri="{FF2B5EF4-FFF2-40B4-BE49-F238E27FC236}">
                <a16:creationId xmlns:a16="http://schemas.microsoft.com/office/drawing/2014/main" id="{3C4BF26D-9FDD-428A-A5C9-044DA4F4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66688"/>
            <a:ext cx="6048375" cy="7397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2400">
                <a:solidFill>
                  <a:srgbClr val="FFFF00"/>
                </a:solidFill>
                <a:latin typeface="Aharoni" panose="02010803020104030203" pitchFamily="2" charset="-79"/>
              </a:rPr>
              <a:t>MUTUALISMO</a:t>
            </a:r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 :LAS DOS ESPECIES SE BENEFICIAN DE LA RELACIÓN, ES OBLIGADA (+/+)</a:t>
            </a:r>
            <a:endParaRPr lang="es-ES" altLang="en-US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pic>
        <p:nvPicPr>
          <p:cNvPr id="109576" name="Picture 2" descr="http://4.bp.blogspot.com/_wXIIPcoT0_w/TAkY40UhTwI/AAAAAAAAABE/EoZcXBVksG0/s1600/mutualismo.jpg">
            <a:extLst>
              <a:ext uri="{FF2B5EF4-FFF2-40B4-BE49-F238E27FC236}">
                <a16:creationId xmlns:a16="http://schemas.microsoft.com/office/drawing/2014/main" id="{BF002B25-E0DC-41E1-8BB3-E86D81DA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042988"/>
            <a:ext cx="29289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derecha">
            <a:extLst>
              <a:ext uri="{FF2B5EF4-FFF2-40B4-BE49-F238E27FC236}">
                <a16:creationId xmlns:a16="http://schemas.microsoft.com/office/drawing/2014/main" id="{FE88C085-EF4C-48F3-8584-D381EFA630DE}"/>
              </a:ext>
            </a:extLst>
          </p:cNvPr>
          <p:cNvSpPr/>
          <p:nvPr/>
        </p:nvSpPr>
        <p:spPr>
          <a:xfrm rot="10800000">
            <a:off x="1631950" y="1355725"/>
            <a:ext cx="1023938" cy="2222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Flecha derecha">
            <a:extLst>
              <a:ext uri="{FF2B5EF4-FFF2-40B4-BE49-F238E27FC236}">
                <a16:creationId xmlns:a16="http://schemas.microsoft.com/office/drawing/2014/main" id="{EFF4DB09-9113-4E5C-AD2F-CE5277E690C4}"/>
              </a:ext>
            </a:extLst>
          </p:cNvPr>
          <p:cNvSpPr/>
          <p:nvPr/>
        </p:nvSpPr>
        <p:spPr>
          <a:xfrm>
            <a:off x="4133850" y="2443163"/>
            <a:ext cx="944563" cy="1952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9579" name="Imagen 1">
            <a:extLst>
              <a:ext uri="{FF2B5EF4-FFF2-40B4-BE49-F238E27FC236}">
                <a16:creationId xmlns:a16="http://schemas.microsoft.com/office/drawing/2014/main" id="{A03145DE-1387-4E17-9E5D-21F1D725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5216525"/>
            <a:ext cx="29987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E890A1-20D0-4FCD-A6BF-77161BE1DA75}"/>
              </a:ext>
            </a:extLst>
          </p:cNvPr>
          <p:cNvSpPr/>
          <p:nvPr/>
        </p:nvSpPr>
        <p:spPr>
          <a:xfrm>
            <a:off x="2480650" y="5620447"/>
            <a:ext cx="1809750" cy="821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200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LÍQUENES: RELACIÓN ENTRE UN HONGO Y UN ALGA</a:t>
            </a:r>
          </a:p>
        </p:txBody>
      </p:sp>
      <p:pic>
        <p:nvPicPr>
          <p:cNvPr id="109581" name="Imagen 3">
            <a:extLst>
              <a:ext uri="{FF2B5EF4-FFF2-40B4-BE49-F238E27FC236}">
                <a16:creationId xmlns:a16="http://schemas.microsoft.com/office/drawing/2014/main" id="{CABA645A-F493-41C9-8D49-ACC94171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954838"/>
            <a:ext cx="33877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EBCDA52-D13C-40D2-95CE-8DBE96ED76B5}"/>
              </a:ext>
            </a:extLst>
          </p:cNvPr>
          <p:cNvSpPr/>
          <p:nvPr/>
        </p:nvSpPr>
        <p:spPr>
          <a:xfrm>
            <a:off x="3859213" y="7812088"/>
            <a:ext cx="2306637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400" b="1" dirty="0">
                <a:solidFill>
                  <a:srgbClr val="002060"/>
                </a:solidFill>
                <a:latin typeface="Aharoni"/>
              </a:rPr>
              <a:t>BACTERIAS FIJADORAS DE NITRÓGENO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70E2D7E1-E0A1-4FE7-88DB-8D9338190FE5}"/>
              </a:ext>
            </a:extLst>
          </p:cNvPr>
          <p:cNvSpPr/>
          <p:nvPr/>
        </p:nvSpPr>
        <p:spPr>
          <a:xfrm>
            <a:off x="1411288" y="765175"/>
            <a:ext cx="3402012" cy="701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2400">
                <a:solidFill>
                  <a:srgbClr val="FFFF00"/>
                </a:solidFill>
                <a:latin typeface="Aharoni" charset="0"/>
              </a:rPr>
              <a:t>ECOSISTEMA</a:t>
            </a:r>
            <a:endParaRPr lang="es-ES" altLang="en-US" sz="2400">
              <a:solidFill>
                <a:srgbClr val="FFFF00"/>
              </a:solidFill>
              <a:latin typeface="Aharoni" charset="0"/>
            </a:endParaRPr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id="{A53D8DC6-AB88-4E21-9A20-8064B8AAF771}"/>
              </a:ext>
            </a:extLst>
          </p:cNvPr>
          <p:cNvCxnSpPr/>
          <p:nvPr/>
        </p:nvCxnSpPr>
        <p:spPr>
          <a:xfrm>
            <a:off x="2943225" y="1500188"/>
            <a:ext cx="0" cy="1370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>
            <a:extLst>
              <a:ext uri="{FF2B5EF4-FFF2-40B4-BE49-F238E27FC236}">
                <a16:creationId xmlns:a16="http://schemas.microsoft.com/office/drawing/2014/main" id="{B825FACE-5BED-4A34-8778-7F1FCDD1CCB6}"/>
              </a:ext>
            </a:extLst>
          </p:cNvPr>
          <p:cNvSpPr/>
          <p:nvPr/>
        </p:nvSpPr>
        <p:spPr>
          <a:xfrm>
            <a:off x="22225" y="3644900"/>
            <a:ext cx="2943225" cy="539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BIOTOPO:FACTORES ABIÓTICOS</a:t>
            </a:r>
          </a:p>
          <a:p>
            <a:pPr algn="ctr" eaLnBrk="1" hangingPunct="1">
              <a:defRPr/>
            </a:pPr>
            <a:endParaRPr lang="es-ES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A4E7AF42-A1B7-4907-81BF-1341A5C7B6F8}"/>
              </a:ext>
            </a:extLst>
          </p:cNvPr>
          <p:cNvSpPr/>
          <p:nvPr/>
        </p:nvSpPr>
        <p:spPr>
          <a:xfrm>
            <a:off x="3128963" y="3910013"/>
            <a:ext cx="3513137" cy="757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BIOCENOSIS:FACTORES BIÓTICOS (COMUNIDADES  DE ORGANISMOS)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9D3E0B72-787F-44F9-8E8B-B6E6C443607F}"/>
              </a:ext>
            </a:extLst>
          </p:cNvPr>
          <p:cNvSpPr/>
          <p:nvPr/>
        </p:nvSpPr>
        <p:spPr>
          <a:xfrm>
            <a:off x="26988" y="4679950"/>
            <a:ext cx="1322387" cy="377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ATMÓSFERA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3E439172-FD58-4B61-918A-C2EDEEC5EBF5}"/>
              </a:ext>
            </a:extLst>
          </p:cNvPr>
          <p:cNvSpPr/>
          <p:nvPr/>
        </p:nvSpPr>
        <p:spPr>
          <a:xfrm>
            <a:off x="1376363" y="4679950"/>
            <a:ext cx="1135062" cy="377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LITÓSFERA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F69FC101-68CF-426B-AFCD-CE81E27B5F1A}"/>
              </a:ext>
            </a:extLst>
          </p:cNvPr>
          <p:cNvSpPr/>
          <p:nvPr/>
        </p:nvSpPr>
        <p:spPr>
          <a:xfrm>
            <a:off x="2565400" y="4679950"/>
            <a:ext cx="1322388" cy="377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HIDRÓSFERA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370FCDF7-1635-41E1-A7D0-4878CF8FE8F9}"/>
              </a:ext>
            </a:extLst>
          </p:cNvPr>
          <p:cNvSpPr/>
          <p:nvPr/>
        </p:nvSpPr>
        <p:spPr>
          <a:xfrm>
            <a:off x="5016500" y="5868988"/>
            <a:ext cx="1841500" cy="557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DESCOMPONEDORES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E5A66122-303A-4902-8001-C38F99B5323E}"/>
              </a:ext>
            </a:extLst>
          </p:cNvPr>
          <p:cNvSpPr/>
          <p:nvPr/>
        </p:nvSpPr>
        <p:spPr>
          <a:xfrm>
            <a:off x="5265738" y="4841875"/>
            <a:ext cx="1430337" cy="377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PRODUCTORES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D4F553FB-CBD5-4009-BD44-51AE833FCEF7}"/>
              </a:ext>
            </a:extLst>
          </p:cNvPr>
          <p:cNvSpPr/>
          <p:nvPr/>
        </p:nvSpPr>
        <p:spPr>
          <a:xfrm>
            <a:off x="5265738" y="5275263"/>
            <a:ext cx="1592262" cy="5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CONSUMIDORES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cxnSp>
        <p:nvCxnSpPr>
          <p:cNvPr id="21" name="20 Conector recto">
            <a:extLst>
              <a:ext uri="{FF2B5EF4-FFF2-40B4-BE49-F238E27FC236}">
                <a16:creationId xmlns:a16="http://schemas.microsoft.com/office/drawing/2014/main" id="{5CE05535-B296-41DC-BA53-7BF9F10B736C}"/>
              </a:ext>
            </a:extLst>
          </p:cNvPr>
          <p:cNvCxnSpPr/>
          <p:nvPr/>
        </p:nvCxnSpPr>
        <p:spPr>
          <a:xfrm>
            <a:off x="1755775" y="3382963"/>
            <a:ext cx="2970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3" name="21 CuadroTexto">
            <a:extLst>
              <a:ext uri="{FF2B5EF4-FFF2-40B4-BE49-F238E27FC236}">
                <a16:creationId xmlns:a16="http://schemas.microsoft.com/office/drawing/2014/main" id="{60055AA2-621A-4D8E-BA4C-9D3CA4DB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3009900"/>
            <a:ext cx="280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n-US" b="1">
                <a:latin typeface="Book Antiqua" panose="02040602050305030304" pitchFamily="18" charset="0"/>
              </a:rPr>
              <a:t>FORMADO POR</a:t>
            </a:r>
            <a:endParaRPr lang="es-ES" altLang="en-US" b="1">
              <a:latin typeface="Book Antiqua" panose="02040602050305030304" pitchFamily="18" charset="0"/>
            </a:endParaRP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AF354DBA-553C-4ED8-AFBD-EE70FFCEF6CE}"/>
              </a:ext>
            </a:extLst>
          </p:cNvPr>
          <p:cNvSpPr/>
          <p:nvPr/>
        </p:nvSpPr>
        <p:spPr>
          <a:xfrm>
            <a:off x="30163" y="6750050"/>
            <a:ext cx="2062162" cy="1357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CICLOS</a:t>
            </a: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 BIOGEOQUÍMICOS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id="{0401C58C-E463-4D10-B13B-E2A3B34B328D}"/>
              </a:ext>
            </a:extLst>
          </p:cNvPr>
          <p:cNvSpPr/>
          <p:nvPr/>
        </p:nvSpPr>
        <p:spPr>
          <a:xfrm>
            <a:off x="2644775" y="6426200"/>
            <a:ext cx="2214563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CICLO HIDROLÓGICO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02FB8C3D-8E98-4853-AAA0-CB92727E07B3}"/>
              </a:ext>
            </a:extLst>
          </p:cNvPr>
          <p:cNvSpPr/>
          <p:nvPr/>
        </p:nvSpPr>
        <p:spPr>
          <a:xfrm>
            <a:off x="2644775" y="8124825"/>
            <a:ext cx="2214563" cy="466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CICLO DEL </a:t>
            </a: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NITRÓGENO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E21734BB-7421-44CD-85AC-5F318A1C2FA3}"/>
              </a:ext>
            </a:extLst>
          </p:cNvPr>
          <p:cNvSpPr/>
          <p:nvPr/>
        </p:nvSpPr>
        <p:spPr>
          <a:xfrm>
            <a:off x="2722563" y="7259638"/>
            <a:ext cx="2136775" cy="542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CICLO DEL CARBONO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707F9F20-EB27-436D-995F-F78606A1B6E5}"/>
              </a:ext>
            </a:extLst>
          </p:cNvPr>
          <p:cNvSpPr/>
          <p:nvPr/>
        </p:nvSpPr>
        <p:spPr>
          <a:xfrm>
            <a:off x="365125" y="5738813"/>
            <a:ext cx="2143125" cy="485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L" altLang="en-US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r>
              <a:rPr lang="es-CL" altLang="en-US" sz="1200" dirty="0">
                <a:solidFill>
                  <a:srgbClr val="FFFF00"/>
                </a:solidFill>
                <a:latin typeface="Aharoni" charset="0"/>
              </a:rPr>
              <a:t>LA MATERIA CIRCULA</a:t>
            </a:r>
            <a:endParaRPr lang="es-ES" altLang="en-US" sz="1200" dirty="0">
              <a:solidFill>
                <a:srgbClr val="FFFF00"/>
              </a:solidFill>
              <a:latin typeface="Aharoni" charset="0"/>
            </a:endParaRPr>
          </a:p>
          <a:p>
            <a:pPr algn="ctr" eaLnBrk="1" hangingPunct="1">
              <a:defRPr/>
            </a:pPr>
            <a:endParaRPr lang="es-ES" altLang="en-US" sz="1500" dirty="0">
              <a:solidFill>
                <a:srgbClr val="FFFF00"/>
              </a:solidFill>
              <a:latin typeface="Aharoni" charset="0"/>
            </a:endParaRPr>
          </a:p>
        </p:txBody>
      </p:sp>
      <p:cxnSp>
        <p:nvCxnSpPr>
          <p:cNvPr id="33" name="32 Conector recto">
            <a:extLst>
              <a:ext uri="{FF2B5EF4-FFF2-40B4-BE49-F238E27FC236}">
                <a16:creationId xmlns:a16="http://schemas.microsoft.com/office/drawing/2014/main" id="{6F20701B-5E6F-4169-9332-BB824A9710A1}"/>
              </a:ext>
            </a:extLst>
          </p:cNvPr>
          <p:cNvCxnSpPr/>
          <p:nvPr/>
        </p:nvCxnSpPr>
        <p:spPr>
          <a:xfrm flipV="1">
            <a:off x="795338" y="8332788"/>
            <a:ext cx="241300" cy="2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>
            <a:extLst>
              <a:ext uri="{FF2B5EF4-FFF2-40B4-BE49-F238E27FC236}">
                <a16:creationId xmlns:a16="http://schemas.microsoft.com/office/drawing/2014/main" id="{96977006-55DB-41BE-A4CF-E849DB499C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3925" y="6178550"/>
            <a:ext cx="14288" cy="264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130000" dist="101600" dir="2700000" algn="tl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41 Conector recto de flecha">
            <a:extLst>
              <a:ext uri="{FF2B5EF4-FFF2-40B4-BE49-F238E27FC236}">
                <a16:creationId xmlns:a16="http://schemas.microsoft.com/office/drawing/2014/main" id="{42C6EC9A-8522-4296-AD5F-9C3846CC6C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8332788"/>
            <a:ext cx="242887" cy="2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46 Conector recto de flecha">
            <a:extLst>
              <a:ext uri="{FF2B5EF4-FFF2-40B4-BE49-F238E27FC236}">
                <a16:creationId xmlns:a16="http://schemas.microsoft.com/office/drawing/2014/main" id="{70A670C2-9AF1-41D1-B0CD-F61E3FD370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7602538"/>
            <a:ext cx="242887" cy="269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47 Conector recto de flecha">
            <a:extLst>
              <a:ext uri="{FF2B5EF4-FFF2-40B4-BE49-F238E27FC236}">
                <a16:creationId xmlns:a16="http://schemas.microsoft.com/office/drawing/2014/main" id="{55D61416-B38B-4ECC-8CF0-F285AEBE3B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4100" y="6781800"/>
            <a:ext cx="242888" cy="269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52 Conector recto">
            <a:extLst>
              <a:ext uri="{FF2B5EF4-FFF2-40B4-BE49-F238E27FC236}">
                <a16:creationId xmlns:a16="http://schemas.microsoft.com/office/drawing/2014/main" id="{941910EF-8E34-40DC-A198-80EA7D1DBC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638" y="5275263"/>
            <a:ext cx="2268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54 Conector recto">
            <a:extLst>
              <a:ext uri="{FF2B5EF4-FFF2-40B4-BE49-F238E27FC236}">
                <a16:creationId xmlns:a16="http://schemas.microsoft.com/office/drawing/2014/main" id="{2548C2CF-3BAB-4F3E-8C5D-71CC277CCC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27869" y="5166519"/>
            <a:ext cx="217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55 Conector recto">
            <a:extLst>
              <a:ext uri="{FF2B5EF4-FFF2-40B4-BE49-F238E27FC236}">
                <a16:creationId xmlns:a16="http://schemas.microsoft.com/office/drawing/2014/main" id="{73121731-38A5-4144-A923-A64802080D2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755775" y="5111750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56 Conector recto">
            <a:extLst>
              <a:ext uri="{FF2B5EF4-FFF2-40B4-BE49-F238E27FC236}">
                <a16:creationId xmlns:a16="http://schemas.microsoft.com/office/drawing/2014/main" id="{FC8AD5EB-A826-4747-9883-008FCAA3534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89250" y="5111750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57 Conector recto">
            <a:extLst>
              <a:ext uri="{FF2B5EF4-FFF2-40B4-BE49-F238E27FC236}">
                <a16:creationId xmlns:a16="http://schemas.microsoft.com/office/drawing/2014/main" id="{72F6A07C-3817-4522-B501-4D4CF079C59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620044" y="5457031"/>
            <a:ext cx="371475" cy="4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49" name="60 CuadroTexto">
            <a:extLst>
              <a:ext uri="{FF2B5EF4-FFF2-40B4-BE49-F238E27FC236}">
                <a16:creationId xmlns:a16="http://schemas.microsoft.com/office/drawing/2014/main" id="{E8F7CA3D-8AF7-4466-A753-5FC670840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459413"/>
            <a:ext cx="2536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n-US" sz="1200" b="1">
                <a:latin typeface="Book Antiqua" panose="02040602050305030304" pitchFamily="18" charset="0"/>
              </a:rPr>
              <a:t>A TRAVÉS DE ELLAS</a:t>
            </a:r>
            <a:endParaRPr lang="es-ES" altLang="en-US" sz="1200" b="1">
              <a:latin typeface="Book Antiqua" panose="02040602050305030304" pitchFamily="18" charset="0"/>
            </a:endParaRPr>
          </a:p>
        </p:txBody>
      </p:sp>
      <p:cxnSp>
        <p:nvCxnSpPr>
          <p:cNvPr id="63" name="62 Conector recto">
            <a:extLst>
              <a:ext uri="{FF2B5EF4-FFF2-40B4-BE49-F238E27FC236}">
                <a16:creationId xmlns:a16="http://schemas.microsoft.com/office/drawing/2014/main" id="{B63A9429-66F1-420E-A58C-CA8EB254A075}"/>
              </a:ext>
            </a:extLst>
          </p:cNvPr>
          <p:cNvCxnSpPr/>
          <p:nvPr/>
        </p:nvCxnSpPr>
        <p:spPr>
          <a:xfrm rot="16200000" flipH="1">
            <a:off x="4075906" y="5598319"/>
            <a:ext cx="1135063" cy="53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>
            <a:extLst>
              <a:ext uri="{FF2B5EF4-FFF2-40B4-BE49-F238E27FC236}">
                <a16:creationId xmlns:a16="http://schemas.microsoft.com/office/drawing/2014/main" id="{682177BA-F511-4972-8C71-B8D723084AED}"/>
              </a:ext>
            </a:extLst>
          </p:cNvPr>
          <p:cNvCxnSpPr>
            <a:endCxn id="18" idx="1"/>
          </p:cNvCxnSpPr>
          <p:nvPr/>
        </p:nvCxnSpPr>
        <p:spPr>
          <a:xfrm flipV="1">
            <a:off x="4618038" y="5032375"/>
            <a:ext cx="647700" cy="2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>
            <a:extLst>
              <a:ext uri="{FF2B5EF4-FFF2-40B4-BE49-F238E27FC236}">
                <a16:creationId xmlns:a16="http://schemas.microsoft.com/office/drawing/2014/main" id="{20525546-6179-4DD9-9F60-5EF835AC17BD}"/>
              </a:ext>
            </a:extLst>
          </p:cNvPr>
          <p:cNvCxnSpPr/>
          <p:nvPr/>
        </p:nvCxnSpPr>
        <p:spPr>
          <a:xfrm flipV="1">
            <a:off x="4618038" y="5518150"/>
            <a:ext cx="647700" cy="2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>
            <a:extLst>
              <a:ext uri="{FF2B5EF4-FFF2-40B4-BE49-F238E27FC236}">
                <a16:creationId xmlns:a16="http://schemas.microsoft.com/office/drawing/2014/main" id="{9A1C5A3F-0199-4BC1-8B9D-7A87CA442086}"/>
              </a:ext>
            </a:extLst>
          </p:cNvPr>
          <p:cNvCxnSpPr/>
          <p:nvPr/>
        </p:nvCxnSpPr>
        <p:spPr>
          <a:xfrm flipV="1">
            <a:off x="4579938" y="6165850"/>
            <a:ext cx="560387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4" name="71 CuadroTexto">
            <a:extLst>
              <a:ext uri="{FF2B5EF4-FFF2-40B4-BE49-F238E27FC236}">
                <a16:creationId xmlns:a16="http://schemas.microsoft.com/office/drawing/2014/main" id="{3BF49999-3EE4-4FEC-AA51-0A1EFFAE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5383213"/>
            <a:ext cx="1909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200" b="1">
                <a:latin typeface="Book Antiqua" panose="02040602050305030304" pitchFamily="18" charset="0"/>
              </a:rPr>
              <a:t>POR ACCIÓN DE</a:t>
            </a:r>
            <a:endParaRPr lang="es-ES" altLang="en-US" sz="1200" b="1">
              <a:latin typeface="Book Antiqua" panose="02040602050305030304" pitchFamily="18" charset="0"/>
            </a:endParaRPr>
          </a:p>
        </p:txBody>
      </p:sp>
      <p:cxnSp>
        <p:nvCxnSpPr>
          <p:cNvPr id="74" name="73 Conector recto de flecha">
            <a:extLst>
              <a:ext uri="{FF2B5EF4-FFF2-40B4-BE49-F238E27FC236}">
                <a16:creationId xmlns:a16="http://schemas.microsoft.com/office/drawing/2014/main" id="{E1DEAE46-CC61-470A-B017-F01F361BA05C}"/>
              </a:ext>
            </a:extLst>
          </p:cNvPr>
          <p:cNvCxnSpPr/>
          <p:nvPr/>
        </p:nvCxnSpPr>
        <p:spPr>
          <a:xfrm rot="5400000">
            <a:off x="1620837" y="3519488"/>
            <a:ext cx="26987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>
            <a:extLst>
              <a:ext uri="{FF2B5EF4-FFF2-40B4-BE49-F238E27FC236}">
                <a16:creationId xmlns:a16="http://schemas.microsoft.com/office/drawing/2014/main" id="{E598D869-B041-4BB2-8C30-B332E053A3D4}"/>
              </a:ext>
            </a:extLst>
          </p:cNvPr>
          <p:cNvCxnSpPr/>
          <p:nvPr/>
        </p:nvCxnSpPr>
        <p:spPr>
          <a:xfrm rot="5400000">
            <a:off x="4455319" y="3653631"/>
            <a:ext cx="5397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>
            <a:extLst>
              <a:ext uri="{FF2B5EF4-FFF2-40B4-BE49-F238E27FC236}">
                <a16:creationId xmlns:a16="http://schemas.microsoft.com/office/drawing/2014/main" id="{2B376062-A17D-48FC-84BD-77432F0E3985}"/>
              </a:ext>
            </a:extLst>
          </p:cNvPr>
          <p:cNvCxnSpPr/>
          <p:nvPr/>
        </p:nvCxnSpPr>
        <p:spPr>
          <a:xfrm>
            <a:off x="458788" y="4464050"/>
            <a:ext cx="24844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>
            <a:extLst>
              <a:ext uri="{FF2B5EF4-FFF2-40B4-BE49-F238E27FC236}">
                <a16:creationId xmlns:a16="http://schemas.microsoft.com/office/drawing/2014/main" id="{9113AEC3-0DAB-4DEF-B8AE-36BAB051229F}"/>
              </a:ext>
            </a:extLst>
          </p:cNvPr>
          <p:cNvCxnSpPr/>
          <p:nvPr/>
        </p:nvCxnSpPr>
        <p:spPr>
          <a:xfrm rot="5400000">
            <a:off x="1430338" y="4356100"/>
            <a:ext cx="215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>
            <a:extLst>
              <a:ext uri="{FF2B5EF4-FFF2-40B4-BE49-F238E27FC236}">
                <a16:creationId xmlns:a16="http://schemas.microsoft.com/office/drawing/2014/main" id="{EEE5D992-A178-464A-BA31-341DF88B8F8C}"/>
              </a:ext>
            </a:extLst>
          </p:cNvPr>
          <p:cNvCxnSpPr/>
          <p:nvPr/>
        </p:nvCxnSpPr>
        <p:spPr>
          <a:xfrm rot="5400000">
            <a:off x="325438" y="4598988"/>
            <a:ext cx="268287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>
            <a:extLst>
              <a:ext uri="{FF2B5EF4-FFF2-40B4-BE49-F238E27FC236}">
                <a16:creationId xmlns:a16="http://schemas.microsoft.com/office/drawing/2014/main" id="{9CFA65BE-93AE-4046-B8F2-237616422737}"/>
              </a:ext>
            </a:extLst>
          </p:cNvPr>
          <p:cNvCxnSpPr/>
          <p:nvPr/>
        </p:nvCxnSpPr>
        <p:spPr>
          <a:xfrm rot="5400000">
            <a:off x="1755776" y="4572000"/>
            <a:ext cx="214312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>
            <a:extLst>
              <a:ext uri="{FF2B5EF4-FFF2-40B4-BE49-F238E27FC236}">
                <a16:creationId xmlns:a16="http://schemas.microsoft.com/office/drawing/2014/main" id="{F7508DF5-681C-4926-B4D5-D5C3086A7B21}"/>
              </a:ext>
            </a:extLst>
          </p:cNvPr>
          <p:cNvCxnSpPr/>
          <p:nvPr/>
        </p:nvCxnSpPr>
        <p:spPr>
          <a:xfrm rot="16200000" flipH="1">
            <a:off x="2889250" y="4625975"/>
            <a:ext cx="2159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>
            <a:extLst>
              <a:ext uri="{FF2B5EF4-FFF2-40B4-BE49-F238E27FC236}">
                <a16:creationId xmlns:a16="http://schemas.microsoft.com/office/drawing/2014/main" id="{D2A4713F-1B26-4DDB-A308-4120D6D3A9C7}"/>
              </a:ext>
            </a:extLst>
          </p:cNvPr>
          <p:cNvCxnSpPr/>
          <p:nvPr/>
        </p:nvCxnSpPr>
        <p:spPr>
          <a:xfrm flipH="1">
            <a:off x="1368425" y="6300788"/>
            <a:ext cx="14288" cy="4921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>
            <a:extLst>
              <a:ext uri="{FF2B5EF4-FFF2-40B4-BE49-F238E27FC236}">
                <a16:creationId xmlns:a16="http://schemas.microsoft.com/office/drawing/2014/main" id="{272B1719-FB98-4846-9DB7-A7DC0439F64D}"/>
              </a:ext>
            </a:extLst>
          </p:cNvPr>
          <p:cNvCxnSpPr/>
          <p:nvPr/>
        </p:nvCxnSpPr>
        <p:spPr>
          <a:xfrm rot="5400000">
            <a:off x="4429125" y="4868863"/>
            <a:ext cx="377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>
            <a:extLst>
              <a:ext uri="{FF2B5EF4-FFF2-40B4-BE49-F238E27FC236}">
                <a16:creationId xmlns:a16="http://schemas.microsoft.com/office/drawing/2014/main" id="{07D79F29-2D3E-4BEA-A62A-E6731AE50868}"/>
              </a:ext>
            </a:extLst>
          </p:cNvPr>
          <p:cNvCxnSpPr/>
          <p:nvPr/>
        </p:nvCxnSpPr>
        <p:spPr>
          <a:xfrm rot="10800000">
            <a:off x="2508250" y="5705475"/>
            <a:ext cx="19986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4D346C27-BF88-4A9E-AE17-5C1120100A5A}"/>
              </a:ext>
            </a:extLst>
          </p:cNvPr>
          <p:cNvSpPr txBox="1"/>
          <p:nvPr/>
        </p:nvSpPr>
        <p:spPr>
          <a:xfrm>
            <a:off x="981075" y="276225"/>
            <a:ext cx="5021263" cy="5080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2700" dirty="0">
                <a:latin typeface="Aharoni" charset="0"/>
              </a:rPr>
              <a:t>PROTOCOOPERACIÓN</a:t>
            </a:r>
            <a:endParaRPr lang="es-ES" altLang="en-US" sz="2700" dirty="0">
              <a:latin typeface="Aharon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3BE257D-0734-4036-9D32-4CE5D95F303C}"/>
              </a:ext>
            </a:extLst>
          </p:cNvPr>
          <p:cNvSpPr/>
          <p:nvPr/>
        </p:nvSpPr>
        <p:spPr>
          <a:xfrm>
            <a:off x="404813" y="1419225"/>
            <a:ext cx="6048375" cy="17843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/>
              <a:t>Es la interacción en la cual dos organismos o poblaciones se benefician mutuamente pero esta interacción no es condición esencial para la sobrevivencia de ambos.</a:t>
            </a:r>
          </a:p>
        </p:txBody>
      </p:sp>
      <p:pic>
        <p:nvPicPr>
          <p:cNvPr id="110596" name="Imagen 2">
            <a:extLst>
              <a:ext uri="{FF2B5EF4-FFF2-40B4-BE49-F238E27FC236}">
                <a16:creationId xmlns:a16="http://schemas.microsoft.com/office/drawing/2014/main" id="{AC232F9C-1BEF-4AA2-A080-5F14F9D20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348038"/>
            <a:ext cx="4154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Imagen 3">
            <a:extLst>
              <a:ext uri="{FF2B5EF4-FFF2-40B4-BE49-F238E27FC236}">
                <a16:creationId xmlns:a16="http://schemas.microsoft.com/office/drawing/2014/main" id="{9F86EDC3-C436-437C-8816-B9DD3B7B6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6515100"/>
            <a:ext cx="36798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6ACD6A2B-73ED-44C8-ACE7-C777990BD739}"/>
              </a:ext>
            </a:extLst>
          </p:cNvPr>
          <p:cNvSpPr txBox="1"/>
          <p:nvPr/>
        </p:nvSpPr>
        <p:spPr>
          <a:xfrm>
            <a:off x="950913" y="633413"/>
            <a:ext cx="5453062" cy="369887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dirty="0">
                <a:solidFill>
                  <a:srgbClr val="FFFF00"/>
                </a:solidFill>
                <a:latin typeface="Aharoni" charset="0"/>
              </a:rPr>
              <a:t>MATERIA Y ENERGÍA  EN EL ECOSISTEMA</a:t>
            </a:r>
            <a:endParaRPr lang="es-ES" altLang="en-US" dirty="0">
              <a:solidFill>
                <a:srgbClr val="FFFF00"/>
              </a:solidFill>
              <a:latin typeface="Aharoni" charset="0"/>
            </a:endParaRPr>
          </a:p>
        </p:txBody>
      </p:sp>
      <p:pic>
        <p:nvPicPr>
          <p:cNvPr id="111619" name="Picture 2" descr="http://3.bp.blogspot.com/_7UsIc1xMnII/SuM7-6z-A9I/AAAAAAAAABU/-R9rH7swg58/s320/ecosistema+acuatico+2.jpg">
            <a:extLst>
              <a:ext uri="{FF2B5EF4-FFF2-40B4-BE49-F238E27FC236}">
                <a16:creationId xmlns:a16="http://schemas.microsoft.com/office/drawing/2014/main" id="{EB46A604-8F6E-4ED7-A223-563B5B2A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563688"/>
            <a:ext cx="422433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>
            <a:extLst>
              <a:ext uri="{FF2B5EF4-FFF2-40B4-BE49-F238E27FC236}">
                <a16:creationId xmlns:a16="http://schemas.microsoft.com/office/drawing/2014/main" id="{FEDE29A3-6B16-4479-9183-A5584648AA16}"/>
              </a:ext>
            </a:extLst>
          </p:cNvPr>
          <p:cNvSpPr/>
          <p:nvPr/>
        </p:nvSpPr>
        <p:spPr>
          <a:xfrm rot="7707026">
            <a:off x="4970463" y="1666875"/>
            <a:ext cx="755650" cy="16192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Flecha derecha">
            <a:extLst>
              <a:ext uri="{FF2B5EF4-FFF2-40B4-BE49-F238E27FC236}">
                <a16:creationId xmlns:a16="http://schemas.microsoft.com/office/drawing/2014/main" id="{A0EAC3A5-B18D-433A-802A-4F0AE1B31991}"/>
              </a:ext>
            </a:extLst>
          </p:cNvPr>
          <p:cNvSpPr/>
          <p:nvPr/>
        </p:nvSpPr>
        <p:spPr>
          <a:xfrm rot="9358101" flipV="1">
            <a:off x="4454525" y="3900488"/>
            <a:ext cx="1714500" cy="3635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Flecha derecha">
            <a:extLst>
              <a:ext uri="{FF2B5EF4-FFF2-40B4-BE49-F238E27FC236}">
                <a16:creationId xmlns:a16="http://schemas.microsoft.com/office/drawing/2014/main" id="{2F3B458C-FF30-43EB-AA9B-0F3B4CAF0E58}"/>
              </a:ext>
            </a:extLst>
          </p:cNvPr>
          <p:cNvSpPr/>
          <p:nvPr/>
        </p:nvSpPr>
        <p:spPr>
          <a:xfrm rot="10800000" flipV="1">
            <a:off x="4610100" y="3213100"/>
            <a:ext cx="835025" cy="2222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Flecha derecha">
            <a:extLst>
              <a:ext uri="{FF2B5EF4-FFF2-40B4-BE49-F238E27FC236}">
                <a16:creationId xmlns:a16="http://schemas.microsoft.com/office/drawing/2014/main" id="{BFD1144C-58D0-4B8E-92F8-629BD1089994}"/>
              </a:ext>
            </a:extLst>
          </p:cNvPr>
          <p:cNvSpPr/>
          <p:nvPr/>
        </p:nvSpPr>
        <p:spPr>
          <a:xfrm rot="17563356">
            <a:off x="4422776" y="5341937"/>
            <a:ext cx="755650" cy="16192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Flecha derecha">
            <a:extLst>
              <a:ext uri="{FF2B5EF4-FFF2-40B4-BE49-F238E27FC236}">
                <a16:creationId xmlns:a16="http://schemas.microsoft.com/office/drawing/2014/main" id="{885A7542-61B9-44F2-9F28-B6AA8CA95BEF}"/>
              </a:ext>
            </a:extLst>
          </p:cNvPr>
          <p:cNvSpPr/>
          <p:nvPr/>
        </p:nvSpPr>
        <p:spPr>
          <a:xfrm rot="2965726">
            <a:off x="1330325" y="1795463"/>
            <a:ext cx="474663" cy="17938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Flecha derecha">
            <a:extLst>
              <a:ext uri="{FF2B5EF4-FFF2-40B4-BE49-F238E27FC236}">
                <a16:creationId xmlns:a16="http://schemas.microsoft.com/office/drawing/2014/main" id="{E22B87AE-54C0-40EF-A6C2-65F68D70336C}"/>
              </a:ext>
            </a:extLst>
          </p:cNvPr>
          <p:cNvSpPr/>
          <p:nvPr/>
        </p:nvSpPr>
        <p:spPr>
          <a:xfrm rot="17457387" flipV="1">
            <a:off x="1517650" y="5699126"/>
            <a:ext cx="1025525" cy="2159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1626" name="10 CuadroTexto">
            <a:extLst>
              <a:ext uri="{FF2B5EF4-FFF2-40B4-BE49-F238E27FC236}">
                <a16:creationId xmlns:a16="http://schemas.microsoft.com/office/drawing/2014/main" id="{E8290BE2-E369-4DF7-AAA9-17C4C5637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5795963"/>
            <a:ext cx="23637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>
                <a:latin typeface="Book Antiqua" panose="02040602050305030304" pitchFamily="18" charset="0"/>
              </a:rPr>
              <a:t>corteza terrestre: abundan minerales</a:t>
            </a:r>
            <a:endParaRPr lang="es-ES" altLang="en-US">
              <a:latin typeface="Book Antiqua" panose="02040602050305030304" pitchFamily="18" charset="0"/>
            </a:endParaRPr>
          </a:p>
        </p:txBody>
      </p:sp>
      <p:sp>
        <p:nvSpPr>
          <p:cNvPr id="111627" name="11 CuadroTexto">
            <a:extLst>
              <a:ext uri="{FF2B5EF4-FFF2-40B4-BE49-F238E27FC236}">
                <a16:creationId xmlns:a16="http://schemas.microsoft.com/office/drawing/2014/main" id="{2979FE32-D92D-4777-AFC7-07DDE45D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6232525"/>
            <a:ext cx="2159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>
                <a:latin typeface="Book Antiqua" panose="02040602050305030304" pitchFamily="18" charset="0"/>
              </a:rPr>
              <a:t>hidrósfera: agua y minerales disueltos</a:t>
            </a:r>
            <a:endParaRPr lang="es-ES" altLang="en-US">
              <a:latin typeface="Book Antiqua" panose="02040602050305030304" pitchFamily="18" charset="0"/>
            </a:endParaRPr>
          </a:p>
        </p:txBody>
      </p:sp>
      <p:sp>
        <p:nvSpPr>
          <p:cNvPr id="111628" name="12 CuadroTexto">
            <a:extLst>
              <a:ext uri="{FF2B5EF4-FFF2-40B4-BE49-F238E27FC236}">
                <a16:creationId xmlns:a16="http://schemas.microsoft.com/office/drawing/2014/main" id="{DC1D0366-3105-4C88-A55F-E75A17690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888" y="1331913"/>
            <a:ext cx="1771651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200">
                <a:latin typeface="Book Antiqua" panose="02040602050305030304" pitchFamily="18" charset="0"/>
              </a:rPr>
              <a:t>atmósfera: abunda nitrógeno y oxígeno</a:t>
            </a:r>
            <a:endParaRPr lang="es-ES" altLang="en-US" sz="1200">
              <a:latin typeface="Book Antiqua" panose="02040602050305030304" pitchFamily="18" charset="0"/>
            </a:endParaRPr>
          </a:p>
        </p:txBody>
      </p:sp>
      <p:sp>
        <p:nvSpPr>
          <p:cNvPr id="111629" name="13 CuadroTexto">
            <a:extLst>
              <a:ext uri="{FF2B5EF4-FFF2-40B4-BE49-F238E27FC236}">
                <a16:creationId xmlns:a16="http://schemas.microsoft.com/office/drawing/2014/main" id="{5646AFB9-5F24-4874-8EFC-6071CB5E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143000"/>
            <a:ext cx="26812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400">
                <a:latin typeface="Book Antiqua" panose="02040602050305030304" pitchFamily="18" charset="0"/>
              </a:rPr>
              <a:t>fuente inagotable de energía</a:t>
            </a:r>
            <a:endParaRPr lang="es-ES" altLang="en-US" sz="1400">
              <a:latin typeface="Book Antiqua" panose="02040602050305030304" pitchFamily="18" charset="0"/>
            </a:endParaRPr>
          </a:p>
        </p:txBody>
      </p:sp>
      <p:sp>
        <p:nvSpPr>
          <p:cNvPr id="111630" name="14 CuadroTexto">
            <a:extLst>
              <a:ext uri="{FF2B5EF4-FFF2-40B4-BE49-F238E27FC236}">
                <a16:creationId xmlns:a16="http://schemas.microsoft.com/office/drawing/2014/main" id="{E57F152D-83ED-40B0-B07B-81BD3A892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3187700"/>
            <a:ext cx="1214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400">
                <a:latin typeface="Book Antiqua" panose="02040602050305030304" pitchFamily="18" charset="0"/>
              </a:rPr>
              <a:t>seres vivos</a:t>
            </a:r>
            <a:endParaRPr lang="es-ES" altLang="en-US" sz="1400">
              <a:latin typeface="Book Antiqua" panose="02040602050305030304" pitchFamily="18" charset="0"/>
            </a:endParaRPr>
          </a:p>
        </p:txBody>
      </p:sp>
      <p:sp>
        <p:nvSpPr>
          <p:cNvPr id="111631" name="15 CuadroTexto">
            <a:extLst>
              <a:ext uri="{FF2B5EF4-FFF2-40B4-BE49-F238E27FC236}">
                <a16:creationId xmlns:a16="http://schemas.microsoft.com/office/drawing/2014/main" id="{E2E797C7-2491-428E-BB54-CEA06DB9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7596188"/>
            <a:ext cx="661511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SOLO LA ENERGÍA: LLEGA DEL ESPACIO EXTERIOR.</a:t>
            </a:r>
          </a:p>
          <a:p>
            <a:pPr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TODO LO DEMÁS SE RECICLA</a:t>
            </a:r>
            <a:endParaRPr lang="es-ES" altLang="en-US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CuadroTexto">
            <a:extLst>
              <a:ext uri="{FF2B5EF4-FFF2-40B4-BE49-F238E27FC236}">
                <a16:creationId xmlns:a16="http://schemas.microsoft.com/office/drawing/2014/main" id="{243AE462-C9FD-41CE-B59D-11ED7E74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39750"/>
            <a:ext cx="631983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TRANSFERENCIA DE LA MATERIA Y LA ENERGÍA EN EL ECOSISTEMA</a:t>
            </a:r>
            <a:endParaRPr lang="es-ES" altLang="en-US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pic>
        <p:nvPicPr>
          <p:cNvPr id="112643" name="Picture 2" descr="http://html.rincondelvago.com/000697212.jpg">
            <a:extLst>
              <a:ext uri="{FF2B5EF4-FFF2-40B4-BE49-F238E27FC236}">
                <a16:creationId xmlns:a16="http://schemas.microsoft.com/office/drawing/2014/main" id="{0DCF80A2-6DF3-497F-A01B-48259426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85863"/>
            <a:ext cx="6002338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3 CuadroTexto">
            <a:extLst>
              <a:ext uri="{FF2B5EF4-FFF2-40B4-BE49-F238E27FC236}">
                <a16:creationId xmlns:a16="http://schemas.microsoft.com/office/drawing/2014/main" id="{E79D4BE9-09F7-426F-9FC6-88DC0C027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922963"/>
            <a:ext cx="6264275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>
                <a:latin typeface="Book Antiqua" panose="02040602050305030304" pitchFamily="18" charset="0"/>
              </a:rPr>
              <a:t>La energía fluye por las cadena alimentaria en una sola dirección debido que se  convierte en calor cuando pasa de los productores a los consumidores y a los desintegradores</a:t>
            </a:r>
            <a:endParaRPr lang="es-ES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C387F31-0914-4B3E-931E-3F9C36F102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6219" y="2171700"/>
            <a:ext cx="6382941" cy="617935"/>
          </a:xfrm>
          <a:solidFill>
            <a:schemeClr val="bg1"/>
          </a:solidFill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Circulación de la materia en el ecosistema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2B8A807-969B-4D11-88B2-7DB581126D9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7013" y="2951163"/>
            <a:ext cx="3363912" cy="3781425"/>
          </a:xfrm>
          <a:solidFill>
            <a:srgbClr val="000000"/>
          </a:solidFill>
        </p:spPr>
        <p:txBody>
          <a:bodyPr>
            <a:normAutofit/>
          </a:bodyPr>
          <a:lstStyle/>
          <a:p>
            <a:pPr marL="410766" indent="-308372" eaLnBrk="1" hangingPunct="1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s-ES" altLang="en-US" sz="1800">
                <a:effectLst>
                  <a:outerShdw blurRad="38100" dist="38100" dir="2700000" algn="tl">
                    <a:srgbClr val="69676D"/>
                  </a:outerShdw>
                </a:effectLst>
                <a:latin typeface="Aharoni" charset="0"/>
              </a:rPr>
              <a:t>La energía toma un curso unidireccional a través del  </a:t>
            </a:r>
            <a:r>
              <a:rPr lang="es-ES" altLang="en-US" sz="1800" b="1" u="sng">
                <a:effectLst>
                  <a:outerShdw blurRad="38100" dist="38100" dir="2700000" algn="tl">
                    <a:srgbClr val="69676D"/>
                  </a:outerShdw>
                </a:effectLst>
                <a:latin typeface="Aharoni" charset="0"/>
              </a:rPr>
              <a:t>ecosistema.</a:t>
            </a:r>
          </a:p>
          <a:p>
            <a:pPr marL="410766" indent="-308372" eaLnBrk="1" hangingPunct="1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s-ES" altLang="en-US" sz="1800">
                <a:effectLst>
                  <a:outerShdw blurRad="38100" dist="38100" dir="2700000" algn="tl">
                    <a:srgbClr val="69676D"/>
                  </a:outerShdw>
                </a:effectLst>
                <a:latin typeface="Aharoni" charset="0"/>
              </a:rPr>
              <a:t>Las sustancias químicas circulan a través del ecosistema</a:t>
            </a:r>
          </a:p>
          <a:p>
            <a:pPr marL="410766" indent="-308372" eaLnBrk="1" hangingPunct="1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s-CL" altLang="en-US" sz="1800">
                <a:effectLst>
                  <a:outerShdw blurRad="38100" dist="38100" dir="2700000" algn="tl">
                    <a:srgbClr val="69676D"/>
                  </a:outerShdw>
                </a:effectLst>
                <a:latin typeface="Aharoni" charset="0"/>
              </a:rPr>
              <a:t>Cada materia describe un ciclo característico.</a:t>
            </a:r>
          </a:p>
          <a:p>
            <a:pPr marL="410766" indent="-308372" eaLnBrk="1" hangingPunct="1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s-CL" altLang="en-US" sz="1800">
                <a:effectLst>
                  <a:outerShdw blurRad="38100" dist="38100" dir="2700000" algn="tl">
                    <a:srgbClr val="69676D"/>
                  </a:outerShdw>
                </a:effectLst>
                <a:latin typeface="Aharoni" charset="0"/>
              </a:rPr>
              <a:t>Ciclos biogeoquímicos</a:t>
            </a:r>
            <a:endParaRPr lang="es-ES" altLang="en-US" sz="1800">
              <a:effectLst>
                <a:outerShdw blurRad="38100" dist="38100" dir="2700000" algn="tl">
                  <a:srgbClr val="69676D"/>
                </a:outerShdw>
              </a:effectLst>
              <a:latin typeface="Aharoni" charset="0"/>
            </a:endParaRPr>
          </a:p>
        </p:txBody>
      </p:sp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3C284A68-F1F3-4320-8DAE-919C5B10BDAB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95763" y="2789238"/>
          <a:ext cx="2662237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Fotografía de Photo Editor" r:id="rId4" imgW="4285714" imgH="4172532" progId="">
                  <p:embed/>
                </p:oleObj>
              </mc:Choice>
              <mc:Fallback>
                <p:oleObj name="Fotografía de Photo Editor" r:id="rId4" imgW="4285714" imgH="417253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789238"/>
                        <a:ext cx="2662237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37ADFB1-DD55-4761-8B94-2A4A37E766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683568"/>
            <a:ext cx="6858000" cy="509588"/>
          </a:xfrm>
          <a:solidFill>
            <a:srgbClr val="000000"/>
          </a:solidFill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/>
                <a:ea typeface="+mj-ea"/>
              </a:rPr>
              <a:t>¿POR QUÉ SE HABLA DE CICLOS BIOGEOQUÍMICOS?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5F9D623-F2CF-417E-B2F2-49CE162A2AA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7013" y="2789238"/>
            <a:ext cx="6405562" cy="3835400"/>
          </a:xfrm>
          <a:solidFill>
            <a:schemeClr val="bg1"/>
          </a:solidFill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s-ES" altLang="en-US" sz="1800" dirty="0"/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s-ES" altLang="en-US" sz="2400" dirty="0">
                <a:solidFill>
                  <a:srgbClr val="FFFF00"/>
                </a:solidFill>
                <a:latin typeface="Aharoni"/>
              </a:rPr>
              <a:t>Porque son los mismos átomos de la materia que circulan una y otra vez, desde los seres vivos hacia la tierra y de aquí, nuevamente a los seres vivos: </a:t>
            </a:r>
            <a:r>
              <a:rPr lang="es-ES" altLang="en-US" sz="2400" dirty="0" err="1">
                <a:solidFill>
                  <a:srgbClr val="FFFF00"/>
                </a:solidFill>
                <a:latin typeface="Aharoni"/>
              </a:rPr>
              <a:t>bio</a:t>
            </a:r>
            <a:r>
              <a:rPr lang="es-ES" altLang="en-US" sz="2400" dirty="0">
                <a:solidFill>
                  <a:srgbClr val="FFFF00"/>
                </a:solidFill>
                <a:latin typeface="Aharoni"/>
              </a:rPr>
              <a:t>= seres vivos; geo= tierra; químico= materia inorgánica.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s-ES" altLang="en-US" sz="2400" dirty="0">
              <a:solidFill>
                <a:srgbClr val="FFFF00"/>
              </a:solidFill>
              <a:latin typeface="Aharoni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s-CL" altLang="en-US" sz="2400" dirty="0">
                <a:solidFill>
                  <a:srgbClr val="FFFF00"/>
                </a:solidFill>
                <a:latin typeface="Aharoni"/>
              </a:rPr>
              <a:t>Estos son los ciclos biogeoquímicos que describen los principales componentes químicos que conforman  parte de los seres vivos.</a:t>
            </a:r>
            <a:endParaRPr lang="es-ES" altLang="en-US" sz="2400" dirty="0">
              <a:solidFill>
                <a:srgbClr val="FFFF00"/>
              </a:solidFill>
              <a:latin typeface="Aharoni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s-ES" altLang="en-US" sz="2400" dirty="0">
                <a:solidFill>
                  <a:srgbClr val="FFFF00"/>
                </a:solidFill>
                <a:latin typeface="Aharoni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4A44D94-4A13-46D1-BA4A-DCFD49F5934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795" y="572186"/>
            <a:ext cx="6382941" cy="509588"/>
          </a:xfrm>
          <a:solidFill>
            <a:schemeClr val="bg1"/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FFFF00"/>
                </a:solidFill>
                <a:ea typeface="+mj-ea"/>
              </a:rPr>
              <a:t>Ciclo del Agua</a:t>
            </a:r>
          </a:p>
        </p:txBody>
      </p:sp>
      <p:pic>
        <p:nvPicPr>
          <p:cNvPr id="28676" name="Picture 4" descr="54-14">
            <a:extLst>
              <a:ext uri="{FF2B5EF4-FFF2-40B4-BE49-F238E27FC236}">
                <a16:creationId xmlns:a16="http://schemas.microsoft.com/office/drawing/2014/main" id="{52D2A8D3-6C51-4888-81BF-11CCA475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077913"/>
            <a:ext cx="39909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iclo.gif">
            <a:extLst>
              <a:ext uri="{FF2B5EF4-FFF2-40B4-BE49-F238E27FC236}">
                <a16:creationId xmlns:a16="http://schemas.microsoft.com/office/drawing/2014/main" id="{7B856C6C-C9E6-4B96-8795-E771161DC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29670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F9E9E1ED-D65E-4D3D-9B48-D67544C7A43A}"/>
              </a:ext>
            </a:extLst>
          </p:cNvPr>
          <p:cNvSpPr/>
          <p:nvPr/>
        </p:nvSpPr>
        <p:spPr>
          <a:xfrm>
            <a:off x="0" y="5148263"/>
            <a:ext cx="6858000" cy="87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1. Se incorpora a la atmósfera por evaporación de mares, transpiración de plantas, animales, etc.</a:t>
            </a:r>
            <a:endParaRPr lang="es-ES" alt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79D388ED-A625-4F3E-8AF3-7A4F2725ED4F}"/>
              </a:ext>
            </a:extLst>
          </p:cNvPr>
          <p:cNvSpPr/>
          <p:nvPr/>
        </p:nvSpPr>
        <p:spPr>
          <a:xfrm>
            <a:off x="0" y="6494463"/>
            <a:ext cx="6858000" cy="708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2.  El agua atmosférica, se condensa, forma nubes.</a:t>
            </a:r>
            <a:endParaRPr lang="es-ES" alt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71947B8B-DC36-4363-B9F4-1EDF38B7636F}"/>
              </a:ext>
            </a:extLst>
          </p:cNvPr>
          <p:cNvSpPr/>
          <p:nvPr/>
        </p:nvSpPr>
        <p:spPr>
          <a:xfrm>
            <a:off x="-23813" y="7524750"/>
            <a:ext cx="6881813" cy="968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3.  Regresa nuevamente a la tierra en forma de precipitación: lluvia, nieve, aguanieve o granizo.</a:t>
            </a:r>
            <a:endParaRPr lang="es-ES" alt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ecologia2009.files.wordpress.com/2009/06/carboncycle_sp.jpg">
            <a:extLst>
              <a:ext uri="{FF2B5EF4-FFF2-40B4-BE49-F238E27FC236}">
                <a16:creationId xmlns:a16="http://schemas.microsoft.com/office/drawing/2014/main" id="{1F0B8177-4614-447B-B0AA-C676E09D2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776413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4F4F5691-58A6-480C-88E8-C7C64C216976}"/>
              </a:ext>
            </a:extLst>
          </p:cNvPr>
          <p:cNvSpPr/>
          <p:nvPr/>
        </p:nvSpPr>
        <p:spPr>
          <a:xfrm>
            <a:off x="1052513" y="179388"/>
            <a:ext cx="4537075" cy="719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solidFill>
                  <a:srgbClr val="FFFF00"/>
                </a:solidFill>
                <a:latin typeface="Book Antiqua" panose="02040602050305030304" pitchFamily="18" charset="0"/>
              </a:rPr>
              <a:t>CICLO DEL CARBONO</a:t>
            </a:r>
            <a:endParaRPr lang="es-ES" altLang="en-US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E950CDE7-9732-4B06-A1DD-C274A67EE95A}"/>
              </a:ext>
            </a:extLst>
          </p:cNvPr>
          <p:cNvSpPr/>
          <p:nvPr/>
        </p:nvSpPr>
        <p:spPr>
          <a:xfrm>
            <a:off x="0" y="4140200"/>
            <a:ext cx="2889250" cy="86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200" dirty="0">
                <a:latin typeface="Book Antiqua" panose="02040602050305030304" pitchFamily="18" charset="0"/>
              </a:rPr>
              <a:t>Se libera de los seres vivos   en la respiración y se incorpora  a la atmósfera como co2</a:t>
            </a:r>
            <a:endParaRPr lang="es-ES" altLang="en-US" sz="1200" dirty="0">
              <a:latin typeface="Book Antiqua" panose="02040602050305030304" pitchFamily="18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4C178D52-DB14-42C3-9275-1F3814378AC2}"/>
              </a:ext>
            </a:extLst>
          </p:cNvPr>
          <p:cNvSpPr/>
          <p:nvPr/>
        </p:nvSpPr>
        <p:spPr>
          <a:xfrm>
            <a:off x="0" y="5165725"/>
            <a:ext cx="2997200" cy="757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400" dirty="0">
                <a:latin typeface="Book Antiqua" panose="02040602050305030304" pitchFamily="18" charset="0"/>
              </a:rPr>
              <a:t>También se libera de la materia orgánica en la combustión </a:t>
            </a:r>
            <a:endParaRPr lang="es-ES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5FC50F2D-7AAD-40B9-A8CF-B15D3EA73176}"/>
              </a:ext>
            </a:extLst>
          </p:cNvPr>
          <p:cNvSpPr/>
          <p:nvPr/>
        </p:nvSpPr>
        <p:spPr>
          <a:xfrm>
            <a:off x="0" y="6030913"/>
            <a:ext cx="2997200" cy="917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400" dirty="0">
                <a:latin typeface="Book Antiqua" panose="02040602050305030304" pitchFamily="18" charset="0"/>
              </a:rPr>
              <a:t>Las plantas lo captan desde el aire y lo fijan como materia orgánica durante la fotosíntesis, liberando oxígeno</a:t>
            </a:r>
            <a:endParaRPr lang="es-ES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E6505659-ED40-4FA5-AB34-44EEC14BB3B5}"/>
              </a:ext>
            </a:extLst>
          </p:cNvPr>
          <p:cNvSpPr/>
          <p:nvPr/>
        </p:nvSpPr>
        <p:spPr>
          <a:xfrm>
            <a:off x="95250" y="1763713"/>
            <a:ext cx="2806700" cy="755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400" dirty="0">
                <a:latin typeface="Book Antiqua" panose="02040602050305030304" pitchFamily="18" charset="0"/>
              </a:rPr>
              <a:t>El carbono forma parte de todas las moléculas orgánicas</a:t>
            </a:r>
            <a:endParaRPr lang="es-ES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FEA8899E-05EA-4AFE-A993-77DF2D66349F}"/>
              </a:ext>
            </a:extLst>
          </p:cNvPr>
          <p:cNvSpPr/>
          <p:nvPr/>
        </p:nvSpPr>
        <p:spPr>
          <a:xfrm>
            <a:off x="0" y="2871788"/>
            <a:ext cx="2887663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200" dirty="0">
                <a:latin typeface="Book Antiqua" panose="02040602050305030304" pitchFamily="18" charset="0"/>
              </a:rPr>
              <a:t>También se encuentra como carbonato de calcio: conchas de moluscos</a:t>
            </a:r>
            <a:endParaRPr lang="es-ES" altLang="en-US" sz="1200" dirty="0">
              <a:latin typeface="Book Antiqua" panose="02040602050305030304" pitchFamily="18" charset="0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DBE177C0-3338-4190-8911-441B0B261BF6}"/>
              </a:ext>
            </a:extLst>
          </p:cNvPr>
          <p:cNvSpPr/>
          <p:nvPr/>
        </p:nvSpPr>
        <p:spPr>
          <a:xfrm>
            <a:off x="3240088" y="6124575"/>
            <a:ext cx="3617912" cy="917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200" dirty="0">
                <a:latin typeface="Book Antiqua" panose="02040602050305030304" pitchFamily="18" charset="0"/>
              </a:rPr>
              <a:t>El ciclo del carbono va unido con el ciclo del oxígeno:</a:t>
            </a:r>
          </a:p>
          <a:p>
            <a:pPr algn="ctr" eaLnBrk="1" hangingPunct="1">
              <a:defRPr/>
            </a:pPr>
            <a:r>
              <a:rPr lang="es-CL" altLang="en-US" sz="1200" dirty="0">
                <a:latin typeface="Book Antiqua" panose="02040602050305030304" pitchFamily="18" charset="0"/>
              </a:rPr>
              <a:t>en la respiración los organismo consumen o2 y liberan co2, en la fotosíntesis ocurre lo contrario </a:t>
            </a:r>
            <a:endParaRPr lang="es-ES" altLang="en-US" sz="1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91E656D-D068-472A-9718-98BCCE410519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4935" y="395536"/>
            <a:ext cx="6382941" cy="347663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>
                <a:solidFill>
                  <a:srgbClr val="FFFF00"/>
                </a:solidFill>
                <a:ea typeface="+mj-ea"/>
              </a:rPr>
              <a:t>CICLO DEL NITRÓGENO</a:t>
            </a:r>
          </a:p>
        </p:txBody>
      </p:sp>
      <p:pic>
        <p:nvPicPr>
          <p:cNvPr id="120835" name="Picture 5" descr="54-16">
            <a:extLst>
              <a:ext uri="{FF2B5EF4-FFF2-40B4-BE49-F238E27FC236}">
                <a16:creationId xmlns:a16="http://schemas.microsoft.com/office/drawing/2014/main" id="{969AD19B-3FC9-451A-9F1C-93F0DD84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403350"/>
            <a:ext cx="7200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id="{D1DF498C-F017-4913-A3A3-B7F4F916D811}"/>
              </a:ext>
            </a:extLst>
          </p:cNvPr>
          <p:cNvSpPr txBox="1"/>
          <p:nvPr/>
        </p:nvSpPr>
        <p:spPr>
          <a:xfrm>
            <a:off x="230188" y="366713"/>
            <a:ext cx="3509962" cy="369887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>
                <a:latin typeface="Book Antiqua" panose="02040602050305030304" pitchFamily="18" charset="0"/>
              </a:rPr>
              <a:t>CICLO DEL NITRÓGENO</a:t>
            </a:r>
            <a:endParaRPr lang="es-ES" altLang="en-US">
              <a:latin typeface="Book Antiqua" panose="02040602050305030304" pitchFamily="18" charset="0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088015EC-1D6B-4C44-91DC-A7F64AFA16A4}"/>
              </a:ext>
            </a:extLst>
          </p:cNvPr>
          <p:cNvSpPr txBox="1"/>
          <p:nvPr/>
        </p:nvSpPr>
        <p:spPr>
          <a:xfrm>
            <a:off x="7938" y="884238"/>
            <a:ext cx="3968750" cy="120015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Todos los organismos requieren nitrógeno para producir aminoácidos: constituyente de la proteínas.</a:t>
            </a:r>
            <a:endParaRPr lang="es-ES" altLang="en-US" dirty="0">
              <a:latin typeface="Book Antiqua" panose="02040602050305030304" pitchFamily="18" charset="0"/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9B920E7C-F57F-470A-9707-C523101D3501}"/>
              </a:ext>
            </a:extLst>
          </p:cNvPr>
          <p:cNvSpPr txBox="1"/>
          <p:nvPr/>
        </p:nvSpPr>
        <p:spPr>
          <a:xfrm>
            <a:off x="7938" y="2724150"/>
            <a:ext cx="6723062" cy="923925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Se encuentra  de varias formas: como nitrógeno gaseoso (n2),   amoniaco (nh3) ,como nitritos (no2)  como nitratos (no3)</a:t>
            </a:r>
          </a:p>
          <a:p>
            <a:pPr eaLnBrk="1" hangingPunct="1">
              <a:defRPr/>
            </a:pPr>
            <a:endParaRPr lang="es-ES" alt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975513B4-AEE9-4EED-84F9-56C2F13728D0}"/>
              </a:ext>
            </a:extLst>
          </p:cNvPr>
          <p:cNvSpPr txBox="1"/>
          <p:nvPr/>
        </p:nvSpPr>
        <p:spPr>
          <a:xfrm>
            <a:off x="0" y="4859338"/>
            <a:ext cx="6858000" cy="3140075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FIJACIÓN</a:t>
            </a:r>
            <a:r>
              <a:rPr lang="es-CL" alt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: </a:t>
            </a:r>
            <a:r>
              <a:rPr lang="es-CL" altLang="en-US" dirty="0">
                <a:latin typeface="Book Antiqua" panose="02040602050305030304" pitchFamily="18" charset="0"/>
              </a:rPr>
              <a:t>ciertas bacterias presente en el suelo y el agua, poseen la enzima nitrogenasa para transformarlo  en amonio(nh4), </a:t>
            </a:r>
          </a:p>
          <a:p>
            <a:pPr eaLnBrk="1" hangingPunct="1">
              <a:defRPr/>
            </a:pPr>
            <a:endParaRPr lang="es-CL" alt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es-CL" alt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AMONIFICACIÓN </a:t>
            </a:r>
            <a:r>
              <a:rPr lang="es-CL" alt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(</a:t>
            </a:r>
            <a:r>
              <a:rPr lang="es-CL" altLang="en-US" dirty="0">
                <a:latin typeface="Book Antiqua" panose="02040602050305030304" pitchFamily="18" charset="0"/>
              </a:rPr>
              <a:t>rhizobium que viven  en las raíces de leguminosas, las cianobacterias en el agua, hacen esta misma función)las bacterias de la putrefacción de cadáveres, producen amoniaco de las proteínas.</a:t>
            </a:r>
          </a:p>
          <a:p>
            <a:pPr eaLnBrk="1" hangingPunct="1">
              <a:defRPr/>
            </a:pPr>
            <a:endParaRPr lang="es-CL" alt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endParaRPr lang="es-CL" alt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endParaRPr lang="es-ES" alt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1858" name="Picture 2" descr="http://upload.wikimedia.org/wikipedia/commons/thumb/3/3c/Nitrosp_360px.png/360px-Nitrosp_360px.png">
            <a:hlinkClick r:id="rId2"/>
            <a:extLst>
              <a:ext uri="{FF2B5EF4-FFF2-40B4-BE49-F238E27FC236}">
                <a16:creationId xmlns:a16="http://schemas.microsoft.com/office/drawing/2014/main" id="{FC68F089-58C0-4B33-989B-EFF2E12C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88963"/>
            <a:ext cx="2619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>
            <a:extLst>
              <a:ext uri="{FF2B5EF4-FFF2-40B4-BE49-F238E27FC236}">
                <a16:creationId xmlns:a16="http://schemas.microsoft.com/office/drawing/2014/main" id="{C4B2DB0C-8D0D-44BC-A69C-200314B2F949}"/>
              </a:ext>
            </a:extLst>
          </p:cNvPr>
          <p:cNvSpPr txBox="1"/>
          <p:nvPr/>
        </p:nvSpPr>
        <p:spPr>
          <a:xfrm>
            <a:off x="0" y="3957638"/>
            <a:ext cx="6858000" cy="646112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Ni plantas , ni animales pueden utilizar el nitrógeno gaseoso.</a:t>
            </a:r>
          </a:p>
          <a:p>
            <a:pPr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solo las plantas lo asimilan como nitrato o amoniaco.</a:t>
            </a:r>
            <a:endParaRPr lang="es-ES" alt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id="{2C6028F1-A1D6-4FF6-97D0-EB04C484A833}"/>
              </a:ext>
            </a:extLst>
          </p:cNvPr>
          <p:cNvSpPr txBox="1"/>
          <p:nvPr/>
        </p:nvSpPr>
        <p:spPr>
          <a:xfrm>
            <a:off x="406400" y="635000"/>
            <a:ext cx="1817688" cy="64611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CICLO DEL NITRÓGENO:</a:t>
            </a:r>
            <a:endParaRPr lang="es-ES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ABC49686-28A7-4490-85E6-AA659F779302}"/>
              </a:ext>
            </a:extLst>
          </p:cNvPr>
          <p:cNvSpPr txBox="1"/>
          <p:nvPr/>
        </p:nvSpPr>
        <p:spPr>
          <a:xfrm>
            <a:off x="55563" y="3432175"/>
            <a:ext cx="3968750" cy="922338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NITRIFICACIÓN</a:t>
            </a:r>
            <a:r>
              <a:rPr lang="es-CL" alt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:  </a:t>
            </a:r>
            <a:r>
              <a:rPr lang="es-CL" altLang="en-US" dirty="0">
                <a:latin typeface="Book Antiqua" panose="02040602050305030304" pitchFamily="18" charset="0"/>
              </a:rPr>
              <a:t>las bacterias nitrificadoras: transforman el amonio  en nitritos y nitratos </a:t>
            </a:r>
            <a:endParaRPr lang="es-ES" altLang="en-US" dirty="0">
              <a:latin typeface="Book Antiqua" panose="02040602050305030304" pitchFamily="18" charset="0"/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892EE4FA-E6F2-4F92-BAB7-1D435C608022}"/>
              </a:ext>
            </a:extLst>
          </p:cNvPr>
          <p:cNvSpPr txBox="1"/>
          <p:nvPr/>
        </p:nvSpPr>
        <p:spPr>
          <a:xfrm>
            <a:off x="55563" y="4527550"/>
            <a:ext cx="6600825" cy="64611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Las plantas asimilan  los nitratos para formar aminoácidos y luego proteínas.</a:t>
            </a:r>
            <a:endParaRPr lang="es-ES" altLang="en-US" dirty="0">
              <a:latin typeface="Book Antiqua" panose="02040602050305030304" pitchFamily="18" charset="0"/>
            </a:endParaRPr>
          </a:p>
        </p:txBody>
      </p:sp>
      <p:pic>
        <p:nvPicPr>
          <p:cNvPr id="123909" name="Picture 2" descr="http://upload.wikimedia.org/wikipedia/commons/thumb/3/3c/Nitrosp_360px.png/360px-Nitrosp_360px.png">
            <a:hlinkClick r:id="rId2"/>
            <a:extLst>
              <a:ext uri="{FF2B5EF4-FFF2-40B4-BE49-F238E27FC236}">
                <a16:creationId xmlns:a16="http://schemas.microsoft.com/office/drawing/2014/main" id="{5517BD23-1C68-49CB-91C5-15412E44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12713"/>
            <a:ext cx="401161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>
            <a:extLst>
              <a:ext uri="{FF2B5EF4-FFF2-40B4-BE49-F238E27FC236}">
                <a16:creationId xmlns:a16="http://schemas.microsoft.com/office/drawing/2014/main" id="{8B237898-4985-4E0C-AD43-B8126A26BCD9}"/>
              </a:ext>
            </a:extLst>
          </p:cNvPr>
          <p:cNvSpPr txBox="1"/>
          <p:nvPr/>
        </p:nvSpPr>
        <p:spPr>
          <a:xfrm>
            <a:off x="52388" y="5399088"/>
            <a:ext cx="6858000" cy="646112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Los animales obtienen de esta forma el nitrógeno cuando se alimentan de los vegetales.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14921915-A84C-45FC-B66F-9541ED428FBF}"/>
              </a:ext>
            </a:extLst>
          </p:cNvPr>
          <p:cNvSpPr txBox="1"/>
          <p:nvPr/>
        </p:nvSpPr>
        <p:spPr>
          <a:xfrm>
            <a:off x="52388" y="6424613"/>
            <a:ext cx="6775450" cy="120015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DESNITRIFICACIÓN: </a:t>
            </a:r>
            <a:r>
              <a:rPr lang="es-CL" altLang="en-US" dirty="0">
                <a:latin typeface="Book Antiqua" panose="02040602050305030304" pitchFamily="18" charset="0"/>
              </a:rPr>
              <a:t>los animales excretan desechos nitrogenados y por acción de las bacterias </a:t>
            </a:r>
            <a:r>
              <a:rPr lang="es-CL" altLang="en-US" dirty="0" err="1">
                <a:latin typeface="Book Antiqua" panose="02040602050305030304" pitchFamily="18" charset="0"/>
              </a:rPr>
              <a:t>descomponedoras</a:t>
            </a:r>
            <a:r>
              <a:rPr lang="es-CL" altLang="en-US" dirty="0">
                <a:latin typeface="Book Antiqua" panose="02040602050305030304" pitchFamily="18" charset="0"/>
              </a:rPr>
              <a:t>, los cadáveres y los desechos  son convertidos en amoniaco y luego  en nitrógeno gaseoso y se reanuda el ciclo</a:t>
            </a:r>
            <a:r>
              <a:rPr lang="es-CL" alt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5D50025-80A7-4C26-BF22-7E514481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44792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66"/>
              </a:solidFill>
              <a:latin typeface="Times" panose="02020603050405020304" pitchFamily="18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B596DDCD-64F0-43C3-BC48-90A98500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2951163"/>
            <a:ext cx="5792787" cy="2678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s-MX" altLang="en-US">
                <a:solidFill>
                  <a:srgbClr val="FFFF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“</a:t>
            </a:r>
            <a:r>
              <a:rPr lang="es-MX" altLang="en-US" sz="2100">
                <a:latin typeface="Aharoni" panose="02010803020104030203" pitchFamily="2" charset="-79"/>
                <a:cs typeface="Arial" panose="020B0604020202020204" pitchFamily="34" charset="0"/>
              </a:rPr>
              <a:t>La ciencia que estudia las relaciones, la distribución y la abundancia de los organismos, o grupos de organismos en un ambiente determinado”</a:t>
            </a:r>
          </a:p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s-MX" altLang="en-US" sz="2100">
              <a:latin typeface="Aharoni" panose="02010803020104030203" pitchFamily="2" charset="-79"/>
              <a:cs typeface="Arial" panose="020B0604020202020204" pitchFamily="34" charset="0"/>
            </a:endParaRPr>
          </a:p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s-MX" altLang="en-US" sz="2100">
                <a:latin typeface="Aharoni" panose="02010803020104030203" pitchFamily="2" charset="-79"/>
              </a:rPr>
              <a:t>ECOLOGÍA = OIKOS (GRIEGO: CASA + LOGIA: ESTUDIO DE…)</a:t>
            </a:r>
          </a:p>
          <a:p>
            <a:pPr eaLnBrk="1" hangingPunct="1"/>
            <a:endParaRPr lang="es-ES_tradnl" altLang="en-US" sz="21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82D85CE4-EB2C-45B3-9173-3352CD89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251075"/>
            <a:ext cx="5130800" cy="5064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n-US" sz="2700">
                <a:solidFill>
                  <a:srgbClr val="FFFF00"/>
                </a:solidFill>
                <a:latin typeface="Arial Black" panose="020B0A04020102020204" pitchFamily="34" charset="0"/>
              </a:rPr>
              <a:t>ECOLOGÍA</a:t>
            </a:r>
            <a:endParaRPr lang="es-ES" altLang="en-US" sz="270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6F0AE99B-5B2C-4D13-90BF-A342869DF874}"/>
              </a:ext>
            </a:extLst>
          </p:cNvPr>
          <p:cNvSpPr txBox="1"/>
          <p:nvPr/>
        </p:nvSpPr>
        <p:spPr>
          <a:xfrm>
            <a:off x="1863725" y="2519363"/>
            <a:ext cx="2159000" cy="369887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latin typeface="Book Antiqua" panose="02040602050305030304" pitchFamily="18" charset="0"/>
              </a:rPr>
              <a:t>ECOSISTEMA</a:t>
            </a:r>
            <a:endParaRPr lang="es-ES" altLang="en-US">
              <a:latin typeface="Book Antiqua" panose="02040602050305030304" pitchFamily="18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84AD4023-EA86-4A60-AE87-8C07A2ABD845}"/>
              </a:ext>
            </a:extLst>
          </p:cNvPr>
          <p:cNvSpPr txBox="1"/>
          <p:nvPr/>
        </p:nvSpPr>
        <p:spPr>
          <a:xfrm>
            <a:off x="-14288" y="3706813"/>
            <a:ext cx="1809751" cy="3683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HIDRÓSFERA</a:t>
            </a:r>
            <a:endParaRPr lang="es-ES" altLang="en-US" dirty="0">
              <a:latin typeface="Book Antiqua" panose="02040602050305030304" pitchFamily="18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179CCFD3-4129-4CF8-BDAD-088684906320}"/>
              </a:ext>
            </a:extLst>
          </p:cNvPr>
          <p:cNvSpPr txBox="1"/>
          <p:nvPr/>
        </p:nvSpPr>
        <p:spPr>
          <a:xfrm>
            <a:off x="0" y="3136900"/>
            <a:ext cx="1701800" cy="369888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dirty="0">
                <a:latin typeface="Book Antiqua" panose="02040602050305030304" pitchFamily="18" charset="0"/>
              </a:rPr>
              <a:t>ATMÓSFERA</a:t>
            </a:r>
            <a:endParaRPr lang="es-ES" altLang="en-US" dirty="0">
              <a:latin typeface="Book Antiqua" panose="02040602050305030304" pitchFamily="18" charset="0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B1BCCD1E-8B31-410D-AB22-31009CC50008}"/>
              </a:ext>
            </a:extLst>
          </p:cNvPr>
          <p:cNvSpPr txBox="1"/>
          <p:nvPr/>
        </p:nvSpPr>
        <p:spPr>
          <a:xfrm>
            <a:off x="2187575" y="5870575"/>
            <a:ext cx="2159000" cy="64611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latin typeface="Book Antiqua" panose="02040602050305030304" pitchFamily="18" charset="0"/>
              </a:rPr>
              <a:t>ESTABLECEN RELACIONES</a:t>
            </a:r>
            <a:endParaRPr lang="es-ES" altLang="en-US">
              <a:latin typeface="Book Antiqua" panose="02040602050305030304" pitchFamily="18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420C806-968E-45ED-AFC7-EBFBC821000E}"/>
              </a:ext>
            </a:extLst>
          </p:cNvPr>
          <p:cNvSpPr txBox="1"/>
          <p:nvPr/>
        </p:nvSpPr>
        <p:spPr>
          <a:xfrm>
            <a:off x="1588" y="4198938"/>
            <a:ext cx="1538287" cy="369887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latin typeface="Book Antiqua" panose="02040602050305030304" pitchFamily="18" charset="0"/>
              </a:rPr>
              <a:t>LITÓSFERA</a:t>
            </a:r>
            <a:endParaRPr lang="es-ES" altLang="en-US">
              <a:latin typeface="Book Antiqua" panose="02040602050305030304" pitchFamily="18" charset="0"/>
            </a:endParaRP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216C7A01-2C42-4A97-B730-1621F379D9A9}"/>
              </a:ext>
            </a:extLst>
          </p:cNvPr>
          <p:cNvSpPr txBox="1"/>
          <p:nvPr/>
        </p:nvSpPr>
        <p:spPr>
          <a:xfrm>
            <a:off x="3590925" y="3600450"/>
            <a:ext cx="1925638" cy="369888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latin typeface="Book Antiqua" panose="02040602050305030304" pitchFamily="18" charset="0"/>
              </a:rPr>
              <a:t>COMUNIDAD</a:t>
            </a:r>
            <a:endParaRPr lang="es-ES" altLang="en-US">
              <a:latin typeface="Book Antiqua" panose="02040602050305030304" pitchFamily="18" charset="0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C82BDFB-FCDB-4907-8632-0C1635163511}"/>
              </a:ext>
            </a:extLst>
          </p:cNvPr>
          <p:cNvSpPr txBox="1"/>
          <p:nvPr/>
        </p:nvSpPr>
        <p:spPr>
          <a:xfrm>
            <a:off x="5427663" y="4611688"/>
            <a:ext cx="1404937" cy="2540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050">
                <a:latin typeface="Book Antiqua" panose="02040602050305030304" pitchFamily="18" charset="0"/>
              </a:rPr>
              <a:t>CONSUMIDORES</a:t>
            </a:r>
            <a:endParaRPr lang="es-ES" altLang="en-US" sz="1050">
              <a:latin typeface="Book Antiqua" panose="02040602050305030304" pitchFamily="18" charset="0"/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DAE887AD-A922-48AE-98D5-37503B3107CD}"/>
              </a:ext>
            </a:extLst>
          </p:cNvPr>
          <p:cNvSpPr txBox="1"/>
          <p:nvPr/>
        </p:nvSpPr>
        <p:spPr>
          <a:xfrm>
            <a:off x="5156200" y="5232400"/>
            <a:ext cx="1747838" cy="27781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200" dirty="0">
                <a:latin typeface="Book Antiqua" panose="02040602050305030304" pitchFamily="18" charset="0"/>
              </a:rPr>
              <a:t>DESINTEGRADORES</a:t>
            </a:r>
            <a:endParaRPr lang="es-ES" altLang="en-US" sz="1200" dirty="0">
              <a:latin typeface="Book Antiqua" panose="02040602050305030304" pitchFamily="18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EFFDA56B-7AAD-420A-BB0F-68D81F7DB760}"/>
              </a:ext>
            </a:extLst>
          </p:cNvPr>
          <p:cNvSpPr txBox="1"/>
          <p:nvPr/>
        </p:nvSpPr>
        <p:spPr>
          <a:xfrm>
            <a:off x="3590925" y="4679950"/>
            <a:ext cx="1403350" cy="2540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050">
                <a:latin typeface="Book Antiqua" panose="02040602050305030304" pitchFamily="18" charset="0"/>
              </a:rPr>
              <a:t>SERES VIVOS</a:t>
            </a:r>
            <a:endParaRPr lang="es-ES" altLang="en-US" sz="1050">
              <a:latin typeface="Book Antiqua" panose="02040602050305030304" pitchFamily="18" charset="0"/>
            </a:endParaRP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DDAFE27E-D4E0-40F5-ADE0-7DEE138B71DE}"/>
              </a:ext>
            </a:extLst>
          </p:cNvPr>
          <p:cNvSpPr txBox="1"/>
          <p:nvPr/>
        </p:nvSpPr>
        <p:spPr>
          <a:xfrm>
            <a:off x="5427663" y="4179888"/>
            <a:ext cx="1404937" cy="252412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050">
                <a:latin typeface="Book Antiqua" panose="02040602050305030304" pitchFamily="18" charset="0"/>
              </a:rPr>
              <a:t>PRODUCTORES</a:t>
            </a:r>
            <a:endParaRPr lang="es-ES" altLang="en-US" sz="1050">
              <a:latin typeface="Book Antiqua" panose="02040602050305030304" pitchFamily="18" charset="0"/>
            </a:endParaRP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81BC8E7D-DC52-4671-959B-7D040732BF6C}"/>
              </a:ext>
            </a:extLst>
          </p:cNvPr>
          <p:cNvSpPr txBox="1"/>
          <p:nvPr/>
        </p:nvSpPr>
        <p:spPr>
          <a:xfrm>
            <a:off x="1808163" y="3600450"/>
            <a:ext cx="1404937" cy="25400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 sz="1050">
                <a:latin typeface="Book Antiqua" panose="02040602050305030304" pitchFamily="18" charset="0"/>
              </a:rPr>
              <a:t>MEDIO ABIÓTICO</a:t>
            </a:r>
            <a:endParaRPr lang="es-ES" altLang="en-US" sz="1050">
              <a:latin typeface="Book Antiqua" panose="02040602050305030304" pitchFamily="18" charset="0"/>
            </a:endParaRPr>
          </a:p>
        </p:txBody>
      </p:sp>
      <p:cxnSp>
        <p:nvCxnSpPr>
          <p:cNvPr id="17" name="16 Conector recto">
            <a:extLst>
              <a:ext uri="{FF2B5EF4-FFF2-40B4-BE49-F238E27FC236}">
                <a16:creationId xmlns:a16="http://schemas.microsoft.com/office/drawing/2014/main" id="{954573F3-8AA0-4C57-B989-EF12B5FA91B9}"/>
              </a:ext>
            </a:extLst>
          </p:cNvPr>
          <p:cNvCxnSpPr>
            <a:cxnSpLocks noChangeShapeType="1"/>
            <a:stCxn id="2" idx="2"/>
          </p:cNvCxnSpPr>
          <p:nvPr/>
        </p:nvCxnSpPr>
        <p:spPr bwMode="auto">
          <a:xfrm>
            <a:off x="2943225" y="2889250"/>
            <a:ext cx="0" cy="331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19 Conector recto">
            <a:extLst>
              <a:ext uri="{FF2B5EF4-FFF2-40B4-BE49-F238E27FC236}">
                <a16:creationId xmlns:a16="http://schemas.microsoft.com/office/drawing/2014/main" id="{BA3A33C0-8679-4E9F-8478-6FD9D348D07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7575" y="4922838"/>
            <a:ext cx="2160588" cy="55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20 Conector recto">
            <a:extLst>
              <a:ext uri="{FF2B5EF4-FFF2-40B4-BE49-F238E27FC236}">
                <a16:creationId xmlns:a16="http://schemas.microsoft.com/office/drawing/2014/main" id="{23CD1785-17C9-4600-95C4-56ABD68248D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970088" y="6084888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21 Conector recto">
            <a:extLst>
              <a:ext uri="{FF2B5EF4-FFF2-40B4-BE49-F238E27FC236}">
                <a16:creationId xmlns:a16="http://schemas.microsoft.com/office/drawing/2014/main" id="{7F34D3D6-A07D-4E48-B1A2-0AB56D5099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0550" y="6192838"/>
            <a:ext cx="3254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22 Conector recto">
            <a:extLst>
              <a:ext uri="{FF2B5EF4-FFF2-40B4-BE49-F238E27FC236}">
                <a16:creationId xmlns:a16="http://schemas.microsoft.com/office/drawing/2014/main" id="{065FFA11-A88F-4ED3-9A07-B9154BACB7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75150" y="4275138"/>
            <a:ext cx="701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27 Conector recto">
            <a:extLst>
              <a:ext uri="{FF2B5EF4-FFF2-40B4-BE49-F238E27FC236}">
                <a16:creationId xmlns:a16="http://schemas.microsoft.com/office/drawing/2014/main" id="{9013365B-0302-4EE5-9631-D47AFA3B55F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05275" y="5572126"/>
            <a:ext cx="1241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40 Conector recto">
            <a:extLst>
              <a:ext uri="{FF2B5EF4-FFF2-40B4-BE49-F238E27FC236}">
                <a16:creationId xmlns:a16="http://schemas.microsoft.com/office/drawing/2014/main" id="{281CE535-67FF-4A5D-956F-E2514C70F976}"/>
              </a:ext>
            </a:extLst>
          </p:cNvPr>
          <p:cNvCxnSpPr/>
          <p:nvPr/>
        </p:nvCxnSpPr>
        <p:spPr>
          <a:xfrm>
            <a:off x="2079625" y="3221038"/>
            <a:ext cx="2646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>
            <a:extLst>
              <a:ext uri="{FF2B5EF4-FFF2-40B4-BE49-F238E27FC236}">
                <a16:creationId xmlns:a16="http://schemas.microsoft.com/office/drawing/2014/main" id="{697D3620-86C7-40EA-9FA7-E5C17DC5EC3E}"/>
              </a:ext>
            </a:extLst>
          </p:cNvPr>
          <p:cNvCxnSpPr/>
          <p:nvPr/>
        </p:nvCxnSpPr>
        <p:spPr>
          <a:xfrm rot="5400000">
            <a:off x="1916113" y="3382963"/>
            <a:ext cx="323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>
            <a:extLst>
              <a:ext uri="{FF2B5EF4-FFF2-40B4-BE49-F238E27FC236}">
                <a16:creationId xmlns:a16="http://schemas.microsoft.com/office/drawing/2014/main" id="{6BC71778-EAA5-4A0A-B74F-8070CD35BAED}"/>
              </a:ext>
            </a:extLst>
          </p:cNvPr>
          <p:cNvCxnSpPr/>
          <p:nvPr/>
        </p:nvCxnSpPr>
        <p:spPr>
          <a:xfrm rot="5400000">
            <a:off x="4564063" y="3382963"/>
            <a:ext cx="323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950" name="47 CuadroTexto">
            <a:extLst>
              <a:ext uri="{FF2B5EF4-FFF2-40B4-BE49-F238E27FC236}">
                <a16:creationId xmlns:a16="http://schemas.microsoft.com/office/drawing/2014/main" id="{90C0759D-2D5A-41D0-BFBA-0701CA69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4192588"/>
            <a:ext cx="127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n-US">
                <a:latin typeface="Book Antiqua" panose="02040602050305030304" pitchFamily="18" charset="0"/>
              </a:rPr>
              <a:t>formado</a:t>
            </a:r>
            <a:endParaRPr lang="es-ES" altLang="en-US">
              <a:latin typeface="Book Antiqua" panose="02040602050305030304" pitchFamily="18" charset="0"/>
            </a:endParaRPr>
          </a:p>
        </p:txBody>
      </p:sp>
      <p:cxnSp>
        <p:nvCxnSpPr>
          <p:cNvPr id="50" name="49 Conector recto">
            <a:extLst>
              <a:ext uri="{FF2B5EF4-FFF2-40B4-BE49-F238E27FC236}">
                <a16:creationId xmlns:a16="http://schemas.microsoft.com/office/drawing/2014/main" id="{063ECD6C-6234-4040-B4DD-6A590DBB5D74}"/>
              </a:ext>
            </a:extLst>
          </p:cNvPr>
          <p:cNvCxnSpPr/>
          <p:nvPr/>
        </p:nvCxnSpPr>
        <p:spPr>
          <a:xfrm rot="5400000">
            <a:off x="1267619" y="3761582"/>
            <a:ext cx="649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>
            <a:extLst>
              <a:ext uri="{FF2B5EF4-FFF2-40B4-BE49-F238E27FC236}">
                <a16:creationId xmlns:a16="http://schemas.microsoft.com/office/drawing/2014/main" id="{621DC601-8061-46DD-81E9-92DCE9F5CC6D}"/>
              </a:ext>
            </a:extLst>
          </p:cNvPr>
          <p:cNvCxnSpPr>
            <a:endCxn id="15" idx="1"/>
          </p:cNvCxnSpPr>
          <p:nvPr/>
        </p:nvCxnSpPr>
        <p:spPr>
          <a:xfrm>
            <a:off x="1376363" y="3708400"/>
            <a:ext cx="43180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>
            <a:extLst>
              <a:ext uri="{FF2B5EF4-FFF2-40B4-BE49-F238E27FC236}">
                <a16:creationId xmlns:a16="http://schemas.microsoft.com/office/drawing/2014/main" id="{302668AA-9C6A-47B0-83CB-EA411852BC69}"/>
              </a:ext>
            </a:extLst>
          </p:cNvPr>
          <p:cNvCxnSpPr/>
          <p:nvPr/>
        </p:nvCxnSpPr>
        <p:spPr>
          <a:xfrm>
            <a:off x="1376363" y="4078288"/>
            <a:ext cx="217487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>
            <a:extLst>
              <a:ext uri="{FF2B5EF4-FFF2-40B4-BE49-F238E27FC236}">
                <a16:creationId xmlns:a16="http://schemas.microsoft.com/office/drawing/2014/main" id="{AFA03602-2E0F-401B-9CA0-FBBE60D678F9}"/>
              </a:ext>
            </a:extLst>
          </p:cNvPr>
          <p:cNvCxnSpPr/>
          <p:nvPr/>
        </p:nvCxnSpPr>
        <p:spPr>
          <a:xfrm>
            <a:off x="1376363" y="3430588"/>
            <a:ext cx="217487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>
            <a:extLst>
              <a:ext uri="{FF2B5EF4-FFF2-40B4-BE49-F238E27FC236}">
                <a16:creationId xmlns:a16="http://schemas.microsoft.com/office/drawing/2014/main" id="{EA2D30BF-27E1-436C-936B-48E817731D83}"/>
              </a:ext>
            </a:extLst>
          </p:cNvPr>
          <p:cNvCxnSpPr/>
          <p:nvPr/>
        </p:nvCxnSpPr>
        <p:spPr>
          <a:xfrm>
            <a:off x="5076825" y="4291013"/>
            <a:ext cx="52388" cy="115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>
            <a:extLst>
              <a:ext uri="{FF2B5EF4-FFF2-40B4-BE49-F238E27FC236}">
                <a16:creationId xmlns:a16="http://schemas.microsoft.com/office/drawing/2014/main" id="{1335F16B-59C8-41A3-B678-2A4DEE0AA759}"/>
              </a:ext>
            </a:extLst>
          </p:cNvPr>
          <p:cNvCxnSpPr/>
          <p:nvPr/>
        </p:nvCxnSpPr>
        <p:spPr>
          <a:xfrm>
            <a:off x="4943475" y="5432425"/>
            <a:ext cx="215900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>
            <a:extLst>
              <a:ext uri="{FF2B5EF4-FFF2-40B4-BE49-F238E27FC236}">
                <a16:creationId xmlns:a16="http://schemas.microsoft.com/office/drawing/2014/main" id="{16981D5D-E110-4E90-B96C-5A47C3DF1F56}"/>
              </a:ext>
            </a:extLst>
          </p:cNvPr>
          <p:cNvCxnSpPr/>
          <p:nvPr/>
        </p:nvCxnSpPr>
        <p:spPr>
          <a:xfrm>
            <a:off x="4941888" y="4727575"/>
            <a:ext cx="214312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>
            <a:extLst>
              <a:ext uri="{FF2B5EF4-FFF2-40B4-BE49-F238E27FC236}">
                <a16:creationId xmlns:a16="http://schemas.microsoft.com/office/drawing/2014/main" id="{DFD41B97-4374-4572-8087-210834D83F5E}"/>
              </a:ext>
            </a:extLst>
          </p:cNvPr>
          <p:cNvCxnSpPr>
            <a:endCxn id="11" idx="1"/>
          </p:cNvCxnSpPr>
          <p:nvPr/>
        </p:nvCxnSpPr>
        <p:spPr>
          <a:xfrm>
            <a:off x="5156200" y="4733925"/>
            <a:ext cx="271463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>
            <a:extLst>
              <a:ext uri="{FF2B5EF4-FFF2-40B4-BE49-F238E27FC236}">
                <a16:creationId xmlns:a16="http://schemas.microsoft.com/office/drawing/2014/main" id="{C05771B6-B1EC-4450-A8DA-4FA31B3095DD}"/>
              </a:ext>
            </a:extLst>
          </p:cNvPr>
          <p:cNvCxnSpPr/>
          <p:nvPr/>
        </p:nvCxnSpPr>
        <p:spPr>
          <a:xfrm>
            <a:off x="5103813" y="4348163"/>
            <a:ext cx="269875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>
            <a:extLst>
              <a:ext uri="{FF2B5EF4-FFF2-40B4-BE49-F238E27FC236}">
                <a16:creationId xmlns:a16="http://schemas.microsoft.com/office/drawing/2014/main" id="{699B926B-7C6C-483F-85F8-D779C0471DB5}"/>
              </a:ext>
            </a:extLst>
          </p:cNvPr>
          <p:cNvSpPr txBox="1"/>
          <p:nvPr/>
        </p:nvSpPr>
        <p:spPr>
          <a:xfrm>
            <a:off x="1087438" y="1450975"/>
            <a:ext cx="4159250" cy="64611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CL" altLang="en-US">
                <a:solidFill>
                  <a:srgbClr val="FFFF00"/>
                </a:solidFill>
                <a:latin typeface="Book Antiqua" panose="02040602050305030304" pitchFamily="18" charset="0"/>
              </a:rPr>
              <a:t>EN SÍNTESIS: EN ESTA CLASE HEMOS APRENDIDO QUE</a:t>
            </a:r>
            <a:endParaRPr lang="es-ES" altLang="en-US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2 CuadroTexto">
            <a:extLst>
              <a:ext uri="{FF2B5EF4-FFF2-40B4-BE49-F238E27FC236}">
                <a16:creationId xmlns:a16="http://schemas.microsoft.com/office/drawing/2014/main" id="{3FEE22A4-56C5-4126-9267-EC8B75B0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2141538"/>
            <a:ext cx="2214562" cy="1293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200">
                <a:solidFill>
                  <a:srgbClr val="FFFF00"/>
                </a:solidFill>
                <a:latin typeface="Aharoni" panose="02010803020104030203" pitchFamily="2" charset="-79"/>
              </a:rPr>
              <a:t> COMUNIDAD: ES UN CONJUNTO DE POBLACIONES  QUE INTERACTÚAN DE MUCHAS FORMAS</a:t>
            </a:r>
          </a:p>
          <a:p>
            <a:pPr eaLnBrk="1" hangingPunct="1"/>
            <a:endParaRPr lang="es-ES" altLang="en-US">
              <a:latin typeface="Book Antiqua" panose="02040602050305030304" pitchFamily="18" charset="0"/>
            </a:endParaRPr>
          </a:p>
        </p:txBody>
      </p:sp>
      <p:pic>
        <p:nvPicPr>
          <p:cNvPr id="86019" name="Picture 2" descr="http://www.doslourdes.net/monográficos-ecosistemas-terrestre.JPG">
            <a:extLst>
              <a:ext uri="{FF2B5EF4-FFF2-40B4-BE49-F238E27FC236}">
                <a16:creationId xmlns:a16="http://schemas.microsoft.com/office/drawing/2014/main" id="{EA2EB358-5C8E-4F33-8095-3F1A1A1C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3703638"/>
            <a:ext cx="2762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>
            <a:extLst>
              <a:ext uri="{FF2B5EF4-FFF2-40B4-BE49-F238E27FC236}">
                <a16:creationId xmlns:a16="http://schemas.microsoft.com/office/drawing/2014/main" id="{F86F875C-3AE0-4D5C-BD69-52AFF508EBC1}"/>
              </a:ext>
            </a:extLst>
          </p:cNvPr>
          <p:cNvCxnSpPr/>
          <p:nvPr/>
        </p:nvCxnSpPr>
        <p:spPr>
          <a:xfrm rot="16200000" flipV="1">
            <a:off x="1754188" y="3708400"/>
            <a:ext cx="701675" cy="539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F1790C61-774D-4FB9-9834-E780BB2C3BCC}"/>
              </a:ext>
            </a:extLst>
          </p:cNvPr>
          <p:cNvCxnSpPr/>
          <p:nvPr/>
        </p:nvCxnSpPr>
        <p:spPr>
          <a:xfrm>
            <a:off x="3590925" y="4841875"/>
            <a:ext cx="151288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2" name="8 CuadroTexto">
            <a:extLst>
              <a:ext uri="{FF2B5EF4-FFF2-40B4-BE49-F238E27FC236}">
                <a16:creationId xmlns:a16="http://schemas.microsoft.com/office/drawing/2014/main" id="{C4DB200B-CF97-4E4E-BFC2-620167EF6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679950"/>
            <a:ext cx="19177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200">
                <a:solidFill>
                  <a:srgbClr val="FFFF00"/>
                </a:solidFill>
                <a:latin typeface="Aharoni" panose="02010803020104030203" pitchFamily="2" charset="-79"/>
              </a:rPr>
              <a:t>NICHO ECOLÓGICO:</a:t>
            </a:r>
          </a:p>
          <a:p>
            <a:pPr eaLnBrk="1" hangingPunct="1"/>
            <a:r>
              <a:rPr lang="es-CL" altLang="en-US" sz="1200">
                <a:solidFill>
                  <a:srgbClr val="FFFF00"/>
                </a:solidFill>
                <a:latin typeface="Aharoni" panose="02010803020104030203" pitchFamily="2" charset="-79"/>
              </a:rPr>
              <a:t>ES LA OCUPACIÓN U OFICIO QUE DETERMINADO ORGANISMO TIENE EN LA COMUNIDAD</a:t>
            </a:r>
            <a:endParaRPr lang="es-ES" altLang="en-US" sz="120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cxnSp>
        <p:nvCxnSpPr>
          <p:cNvPr id="12" name="11 Conector recto de flecha">
            <a:extLst>
              <a:ext uri="{FF2B5EF4-FFF2-40B4-BE49-F238E27FC236}">
                <a16:creationId xmlns:a16="http://schemas.microsoft.com/office/drawing/2014/main" id="{3575BAF4-D4C2-4540-8165-F4C2D8CBE6C7}"/>
              </a:ext>
            </a:extLst>
          </p:cNvPr>
          <p:cNvCxnSpPr/>
          <p:nvPr/>
        </p:nvCxnSpPr>
        <p:spPr>
          <a:xfrm rot="5400000">
            <a:off x="2348707" y="5598319"/>
            <a:ext cx="64770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4" name="12 CuadroTexto">
            <a:extLst>
              <a:ext uri="{FF2B5EF4-FFF2-40B4-BE49-F238E27FC236}">
                <a16:creationId xmlns:a16="http://schemas.microsoft.com/office/drawing/2014/main" id="{45EAC971-1A47-4F46-B602-3504D7CCA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6030913"/>
            <a:ext cx="2971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200">
                <a:solidFill>
                  <a:srgbClr val="FFFF00"/>
                </a:solidFill>
                <a:latin typeface="Aharoni" panose="02010803020104030203" pitchFamily="2" charset="-79"/>
              </a:rPr>
              <a:t>HABITAT: DIRECCIÓN DE LOS ANIMALES, ES DONDE VIVE  CADA ORGANISMO DE LA COMUNIDAD</a:t>
            </a:r>
            <a:endParaRPr lang="es-ES" altLang="en-US" sz="120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C8C8A80B-BE4F-43E6-B0C9-9E13381EDA42}"/>
              </a:ext>
            </a:extLst>
          </p:cNvPr>
          <p:cNvCxnSpPr/>
          <p:nvPr/>
        </p:nvCxnSpPr>
        <p:spPr>
          <a:xfrm rot="5400000" flipH="1" flipV="1">
            <a:off x="3239294" y="3032919"/>
            <a:ext cx="1243012" cy="755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6" name="13 CuadroTexto">
            <a:extLst>
              <a:ext uri="{FF2B5EF4-FFF2-40B4-BE49-F238E27FC236}">
                <a16:creationId xmlns:a16="http://schemas.microsoft.com/office/drawing/2014/main" id="{27B92417-8FC1-4C6C-BFDA-93EB386AF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627313"/>
            <a:ext cx="26193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>
                <a:solidFill>
                  <a:srgbClr val="FFFF00"/>
                </a:solidFill>
                <a:latin typeface="Aharoni" panose="02010803020104030203" pitchFamily="2" charset="-79"/>
              </a:rPr>
              <a:t>ECOSISTEMA: (OIKOS=CASA) DE LOS ORGANISMOS</a:t>
            </a:r>
            <a:endParaRPr lang="es-ES" altLang="en-US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roductores">
            <a:extLst>
              <a:ext uri="{FF2B5EF4-FFF2-40B4-BE49-F238E27FC236}">
                <a16:creationId xmlns:a16="http://schemas.microsoft.com/office/drawing/2014/main" id="{22B5EE41-7CAA-40C8-B3F5-713FA2D9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71750"/>
            <a:ext cx="13144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depredador.jpg (22635 bytes)">
            <a:extLst>
              <a:ext uri="{FF2B5EF4-FFF2-40B4-BE49-F238E27FC236}">
                <a16:creationId xmlns:a16="http://schemas.microsoft.com/office/drawing/2014/main" id="{79CB0324-87AC-494C-A98B-21CACA6C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028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rumiante.jpg (15519 bytes)">
            <a:extLst>
              <a:ext uri="{FF2B5EF4-FFF2-40B4-BE49-F238E27FC236}">
                <a16:creationId xmlns:a16="http://schemas.microsoft.com/office/drawing/2014/main" id="{10B031A3-8BC0-4E83-AFDC-9FD00BDA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71750"/>
            <a:ext cx="1314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bse_02_f03">
            <a:extLst>
              <a:ext uri="{FF2B5EF4-FFF2-40B4-BE49-F238E27FC236}">
                <a16:creationId xmlns:a16="http://schemas.microsoft.com/office/drawing/2014/main" id="{F7AA5832-B489-42BF-833E-E16851E36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1371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>
            <a:extLst>
              <a:ext uri="{FF2B5EF4-FFF2-40B4-BE49-F238E27FC236}">
                <a16:creationId xmlns:a16="http://schemas.microsoft.com/office/drawing/2014/main" id="{DEACD08F-2842-4F58-A905-E17FE7C4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886200"/>
            <a:ext cx="1371600" cy="1824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900" b="1">
                <a:solidFill>
                  <a:schemeClr val="bg1"/>
                </a:solidFill>
                <a:latin typeface="Verdana" panose="020B0604030504040204" pitchFamily="34" charset="0"/>
              </a:rPr>
              <a:t>Los vegetales no necesitan alimentarse de otros seres vivos, porque producen su alimento mediante el proceso de fotosíntesis. Por eso, son llamados productores. </a:t>
            </a:r>
          </a:p>
          <a:p>
            <a:pPr eaLnBrk="1" hangingPunct="1">
              <a:spcBef>
                <a:spcPct val="50000"/>
              </a:spcBef>
            </a:pPr>
            <a:endParaRPr lang="es-ES" altLang="en-US" sz="9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74A614B8-A89C-426F-ABFF-FC93087A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86200"/>
            <a:ext cx="1428750" cy="900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_tradnl" altLang="en-US" sz="1050" b="1">
                <a:solidFill>
                  <a:schemeClr val="hlin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Superdepredadores:</a:t>
            </a:r>
            <a:r>
              <a:rPr lang="es-ES" altLang="en-US" sz="1050" b="1">
                <a:solidFill>
                  <a:schemeClr val="hlink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Son animales carnívoros que se alimentan a su vez de otros carnívoros. </a:t>
            </a:r>
            <a:endParaRPr lang="es-ES" altLang="en-US" sz="1050" b="1">
              <a:solidFill>
                <a:schemeClr val="hlink"/>
              </a:solidFill>
            </a:endParaRPr>
          </a:p>
        </p:txBody>
      </p:sp>
      <p:sp>
        <p:nvSpPr>
          <p:cNvPr id="133128" name="Text Box 8">
            <a:extLst>
              <a:ext uri="{FF2B5EF4-FFF2-40B4-BE49-F238E27FC236}">
                <a16:creationId xmlns:a16="http://schemas.microsoft.com/office/drawing/2014/main" id="{09C18DE4-9FDD-4A6F-AB06-6CBAF724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14950"/>
            <a:ext cx="2343150" cy="1616075"/>
          </a:xfrm>
          <a:prstGeom prst="rect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900" b="1">
                <a:solidFill>
                  <a:schemeClr val="bg1"/>
                </a:solidFill>
                <a:latin typeface="Verdana" panose="020B0604030504040204" pitchFamily="34" charset="0"/>
              </a:rPr>
              <a:t>Cuando los organismos vivos mueren, o las plantas pierden hojas y flores, estos desechos son transformados en materiales más sencillos que retornan al BIOTOPO y pueden ser utilizados nuevamente. Los hongos y las bacterias son los encargados de descomponer los restos de animales y vegetales. Por eso, son llamados descomponedores</a:t>
            </a:r>
            <a:r>
              <a:rPr lang="es-ES_tradnl" altLang="en-US" sz="900" b="1">
                <a:solidFill>
                  <a:schemeClr val="bg1"/>
                </a:solidFill>
                <a:latin typeface="Verdana" panose="020B0604030504040204" pitchFamily="34" charset="0"/>
              </a:rPr>
              <a:t>.</a:t>
            </a:r>
            <a:endParaRPr lang="es-ES" altLang="en-US" sz="9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29" name="Text Box 9">
            <a:extLst>
              <a:ext uri="{FF2B5EF4-FFF2-40B4-BE49-F238E27FC236}">
                <a16:creationId xmlns:a16="http://schemas.microsoft.com/office/drawing/2014/main" id="{C55818D5-2D49-44CA-82C5-65ED3E645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886200"/>
            <a:ext cx="1200150" cy="1616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900" b="1">
                <a:solidFill>
                  <a:schemeClr val="bg1"/>
                </a:solidFill>
                <a:latin typeface="Verdana" panose="020B0604030504040204" pitchFamily="34" charset="0"/>
              </a:rPr>
              <a:t>Los animales no pueden fabricar su alimento, deben alimentarse de otros seres vivos. Por esta razón, son llamados consumidores</a:t>
            </a:r>
          </a:p>
        </p:txBody>
      </p:sp>
      <p:sp>
        <p:nvSpPr>
          <p:cNvPr id="133130" name="Text Box 10">
            <a:extLst>
              <a:ext uri="{FF2B5EF4-FFF2-40B4-BE49-F238E27FC236}">
                <a16:creationId xmlns:a16="http://schemas.microsoft.com/office/drawing/2014/main" id="{BA160F83-8967-428E-9850-64347DCB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0250"/>
            <a:ext cx="6858000" cy="554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s-ES_tradnl" altLang="en-US" sz="1500">
                <a:solidFill>
                  <a:schemeClr val="hlink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s-ES_tradnl" altLang="en-US" sz="1500">
                <a:solidFill>
                  <a:schemeClr val="bg1"/>
                </a:solidFill>
                <a:latin typeface="Arial Black" panose="020B0A04020102020204" pitchFamily="34" charset="0"/>
              </a:rPr>
              <a:t>LAS RELACIONES ALIMENTARIAS CONTITUYEN UN  EL CICLO DE LA VIDA</a:t>
            </a:r>
            <a:endParaRPr lang="es-ES" altLang="en-US" sz="15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7051" name="AutoShape 11">
            <a:extLst>
              <a:ext uri="{FF2B5EF4-FFF2-40B4-BE49-F238E27FC236}">
                <a16:creationId xmlns:a16="http://schemas.microsoft.com/office/drawing/2014/main" id="{61FF37A4-8547-4881-8B7D-C165D8FCD1F3}"/>
              </a:ext>
            </a:extLst>
          </p:cNvPr>
          <p:cNvSpPr>
            <a:spLocks noChangeArrowheads="1"/>
          </p:cNvSpPr>
          <p:nvPr/>
        </p:nvSpPr>
        <p:spPr bwMode="auto">
          <a:xfrm rot="-9288130">
            <a:off x="801688" y="5345113"/>
            <a:ext cx="1376362" cy="1290637"/>
          </a:xfrm>
          <a:custGeom>
            <a:avLst/>
            <a:gdLst>
              <a:gd name="T0" fmla="*/ 58462930 w 21600"/>
              <a:gd name="T1" fmla="*/ 0 h 21600"/>
              <a:gd name="T2" fmla="*/ 14617103 w 21600"/>
              <a:gd name="T3" fmla="*/ 51411907 h 21600"/>
              <a:gd name="T4" fmla="*/ 58462930 w 21600"/>
              <a:gd name="T5" fmla="*/ 25705984 h 21600"/>
              <a:gd name="T6" fmla="*/ 131553795 w 21600"/>
              <a:gd name="T7" fmla="*/ 51411907 h 21600"/>
              <a:gd name="T8" fmla="*/ 102319590 w 21600"/>
              <a:gd name="T9" fmla="*/ 77117891 h 21600"/>
              <a:gd name="T10" fmla="*/ 73085449 w 21600"/>
              <a:gd name="T11" fmla="*/ 5141190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7052" name="Line 12">
            <a:extLst>
              <a:ext uri="{FF2B5EF4-FFF2-40B4-BE49-F238E27FC236}">
                <a16:creationId xmlns:a16="http://schemas.microsoft.com/office/drawing/2014/main" id="{B19DCA47-78C4-40F2-A3FF-150CCFADB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086350"/>
            <a:ext cx="285750" cy="40005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87053" name="Line 13">
            <a:extLst>
              <a:ext uri="{FF2B5EF4-FFF2-40B4-BE49-F238E27FC236}">
                <a16:creationId xmlns:a16="http://schemas.microsoft.com/office/drawing/2014/main" id="{07BA050C-915F-45CC-80EF-C4CCC6B0F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650" y="4914900"/>
            <a:ext cx="228600" cy="4572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87054" name="Line 14">
            <a:extLst>
              <a:ext uri="{FF2B5EF4-FFF2-40B4-BE49-F238E27FC236}">
                <a16:creationId xmlns:a16="http://schemas.microsoft.com/office/drawing/2014/main" id="{83CB3EFE-EA3A-4D62-AC99-BBEE104507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800600"/>
            <a:ext cx="628650" cy="4572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pic>
        <p:nvPicPr>
          <p:cNvPr id="87055" name="Picture 15" descr="zchilla_lg">
            <a:hlinkClick r:id="rId11"/>
            <a:extLst>
              <a:ext uri="{FF2B5EF4-FFF2-40B4-BE49-F238E27FC236}">
                <a16:creationId xmlns:a16="http://schemas.microsoft.com/office/drawing/2014/main" id="{DB4D3AD9-2A46-4CA7-9734-B1CD9E04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686050"/>
            <a:ext cx="8064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6" name="Text Box 16">
            <a:extLst>
              <a:ext uri="{FF2B5EF4-FFF2-40B4-BE49-F238E27FC236}">
                <a16:creationId xmlns:a16="http://schemas.microsoft.com/office/drawing/2014/main" id="{6A0B9D1F-245E-4D54-BE44-5DD99959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771900"/>
            <a:ext cx="1657350" cy="16843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900" b="1">
                <a:solidFill>
                  <a:schemeClr val="bg1"/>
                </a:solidFill>
                <a:latin typeface="Verdana" panose="020B0604030504040204" pitchFamily="34" charset="0"/>
              </a:rPr>
              <a:t>Carnívoros: </a:t>
            </a:r>
            <a:r>
              <a:rPr lang="es-ES" altLang="en-US" sz="900" b="1">
                <a:solidFill>
                  <a:schemeClr val="bg1"/>
                </a:solidFill>
                <a:latin typeface="Verdana" panose="020B0604030504040204" pitchFamily="34" charset="0"/>
              </a:rPr>
              <a:t>Hay animales que no se alimentan directamente de las plantas, sino de otros animales. A ellos se les llama consumidores secundarios o de segundo orden.</a:t>
            </a:r>
            <a:endParaRPr lang="es-ES" altLang="en-US" sz="9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n-US" sz="9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7" name="AutoShape 17">
            <a:extLst>
              <a:ext uri="{FF2B5EF4-FFF2-40B4-BE49-F238E27FC236}">
                <a16:creationId xmlns:a16="http://schemas.microsoft.com/office/drawing/2014/main" id="{A54772E5-7BB6-4AC5-BED5-044F921A9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657600"/>
            <a:ext cx="1257300" cy="228600"/>
          </a:xfrm>
          <a:prstGeom prst="curvedUpArrow">
            <a:avLst>
              <a:gd name="adj1" fmla="val 110000"/>
              <a:gd name="adj2" fmla="val 220000"/>
              <a:gd name="adj3" fmla="val 33333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87058" name="Oval 18">
            <a:extLst>
              <a:ext uri="{FF2B5EF4-FFF2-40B4-BE49-F238E27FC236}">
                <a16:creationId xmlns:a16="http://schemas.microsoft.com/office/drawing/2014/main" id="{789F3403-BADC-49E8-ACD7-671DAF887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657600"/>
            <a:ext cx="28575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n-US">
                <a:solidFill>
                  <a:srgbClr val="FF9900"/>
                </a:solidFill>
                <a:latin typeface="Times New Roman" panose="02020603050405020304" pitchFamily="18" charset="0"/>
              </a:rPr>
              <a:t>E</a:t>
            </a:r>
            <a:endParaRPr lang="es-ES" altLang="en-US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9" name="AutoShape 19">
            <a:extLst>
              <a:ext uri="{FF2B5EF4-FFF2-40B4-BE49-F238E27FC236}">
                <a16:creationId xmlns:a16="http://schemas.microsoft.com/office/drawing/2014/main" id="{83738393-E14F-4073-AEEF-2C7159E5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3543300"/>
            <a:ext cx="800100" cy="285750"/>
          </a:xfrm>
          <a:prstGeom prst="curvedUpArrow">
            <a:avLst>
              <a:gd name="adj1" fmla="val 56000"/>
              <a:gd name="adj2" fmla="val 112000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60" name="Oval 20">
            <a:extLst>
              <a:ext uri="{FF2B5EF4-FFF2-40B4-BE49-F238E27FC236}">
                <a16:creationId xmlns:a16="http://schemas.microsoft.com/office/drawing/2014/main" id="{0518EB4B-3DD4-429E-9732-8D48DE39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771900"/>
            <a:ext cx="28575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n-US">
                <a:solidFill>
                  <a:srgbClr val="FF9900"/>
                </a:solidFill>
                <a:latin typeface="Times New Roman" panose="02020603050405020304" pitchFamily="18" charset="0"/>
              </a:rPr>
              <a:t>E</a:t>
            </a:r>
            <a:endParaRPr lang="es-ES" altLang="en-US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61" name="AutoShape 21">
            <a:extLst>
              <a:ext uri="{FF2B5EF4-FFF2-40B4-BE49-F238E27FC236}">
                <a16:creationId xmlns:a16="http://schemas.microsoft.com/office/drawing/2014/main" id="{B27BD920-EB3C-4BCF-80A0-61CE674A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00450"/>
            <a:ext cx="800100" cy="285750"/>
          </a:xfrm>
          <a:prstGeom prst="curvedUpArrow">
            <a:avLst>
              <a:gd name="adj1" fmla="val 56000"/>
              <a:gd name="adj2" fmla="val 112000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62" name="Oval 22">
            <a:extLst>
              <a:ext uri="{FF2B5EF4-FFF2-40B4-BE49-F238E27FC236}">
                <a16:creationId xmlns:a16="http://schemas.microsoft.com/office/drawing/2014/main" id="{E2489375-2C8A-4150-BD9E-AD76BD555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600450"/>
            <a:ext cx="28575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n-US">
                <a:solidFill>
                  <a:srgbClr val="FF9900"/>
                </a:solidFill>
                <a:latin typeface="Times New Roman" panose="02020603050405020304" pitchFamily="18" charset="0"/>
              </a:rPr>
              <a:t>E</a:t>
            </a:r>
            <a:endParaRPr lang="es-ES" altLang="en-US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build="p" autoUpdateAnimBg="0"/>
      <p:bldP spid="133127" grpId="0" build="p" autoUpdateAnimBg="0"/>
      <p:bldP spid="133128" grpId="0" build="p" autoUpdateAnimBg="0"/>
      <p:bldP spid="133129" grpId="0" build="p" autoUpdateAnimBg="0"/>
      <p:bldP spid="133130" grpId="0" build="p" autoUpdateAnimBg="0"/>
      <p:bldP spid="13313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jemplo 1">
            <a:extLst>
              <a:ext uri="{FF2B5EF4-FFF2-40B4-BE49-F238E27FC236}">
                <a16:creationId xmlns:a16="http://schemas.microsoft.com/office/drawing/2014/main" id="{5241A4F8-2C60-4126-8C37-41445678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48250"/>
            <a:ext cx="46624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3">
            <a:extLst>
              <a:ext uri="{FF2B5EF4-FFF2-40B4-BE49-F238E27FC236}">
                <a16:creationId xmlns:a16="http://schemas.microsoft.com/office/drawing/2014/main" id="{B6C18EA8-A99A-4C11-9D4C-C3DC496C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286250"/>
            <a:ext cx="491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D08E54B9-C004-4D20-8CA3-7B01F20F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429000"/>
            <a:ext cx="508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1813D53D-B85D-4A9F-8B65-C8953359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2179638"/>
            <a:ext cx="4832350" cy="2170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>
                <a:solidFill>
                  <a:srgbClr val="FFFFFF"/>
                </a:solidFill>
                <a:latin typeface="Comic Sans MS" panose="030F0702030302020204" pitchFamily="66" charset="0"/>
              </a:rPr>
              <a:t>Una cadena alimentaria es una representación simplificada de la interacción que se establece en la naturaleza de la acción de comer  y ser comido, en la cual la materia y la energía se van traspasando de un organismo a otro.</a:t>
            </a:r>
            <a:endParaRPr lang="es-E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F36574D4-48D2-415D-8D25-D773F2C2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57550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0ACA4753-9B0F-434B-A6E4-8546DCDAD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3457575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35176" name="Picture 8">
            <a:extLst>
              <a:ext uri="{FF2B5EF4-FFF2-40B4-BE49-F238E27FC236}">
                <a16:creationId xmlns:a16="http://schemas.microsoft.com/office/drawing/2014/main" id="{28649960-D30A-4270-81C5-E40D2F45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25208" r="50261" b="30664"/>
          <a:stretch>
            <a:fillRect/>
          </a:stretch>
        </p:blipFill>
        <p:spPr bwMode="auto">
          <a:xfrm>
            <a:off x="188913" y="4248150"/>
            <a:ext cx="18780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9">
            <a:extLst>
              <a:ext uri="{FF2B5EF4-FFF2-40B4-BE49-F238E27FC236}">
                <a16:creationId xmlns:a16="http://schemas.microsoft.com/office/drawing/2014/main" id="{813EB473-0F9F-4D3B-8E01-88C4A949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787400"/>
            <a:ext cx="6100763" cy="1200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n-US">
                <a:solidFill>
                  <a:srgbClr val="FFFFFF"/>
                </a:solidFill>
                <a:latin typeface="Arial Black" panose="020B0A04020102020204" pitchFamily="34" charset="0"/>
              </a:rPr>
              <a:t>PRODUDTORES, CONSUMIDORES Y DESCOMPONEDORES  CONFORMAN LAS CADENAS ALIMENTARIAS POLAS QUE SE TRANSFIERE LA MATERIA Y LA ENERGÍA </a:t>
            </a:r>
            <a:endParaRPr lang="es-ES" altLang="en-US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90182B1E-C79A-4ACA-AAE3-2150592F53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7013" y="304800"/>
            <a:ext cx="6381750" cy="1766888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s-ES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  <a:latin typeface="Arial Black" panose="020B0A04020102020204" pitchFamily="34" charset="0"/>
              </a:rPr>
              <a:t>Niveles tróficos de la cadena alimentaria</a:t>
            </a:r>
            <a:endParaRPr lang="es-ES" altLang="en-US" sz="180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5B7E134-E940-4B5F-A9A9-0418BF157E1F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486150" y="2235200"/>
            <a:ext cx="3146425" cy="5897563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altLang="en-US" sz="1800" b="1">
                <a:solidFill>
                  <a:srgbClr val="FFFF00"/>
                </a:solidFill>
                <a:latin typeface="Aharoni" charset="0"/>
              </a:rPr>
              <a:t>PRODUCTORES</a:t>
            </a:r>
            <a:r>
              <a:rPr lang="es-ES" altLang="en-US" sz="1800">
                <a:latin typeface="Aharoni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n-US" sz="1800">
                <a:latin typeface="Aharoni" charset="0"/>
              </a:rPr>
              <a:t> son plantas y algas  que tienen por función transformar la energía luminosa en energía química (materia orgánica) mediante el proceso de la fotosíntesis.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CL" altLang="en-US" sz="1800">
                <a:latin typeface="Aharoni" charset="0"/>
              </a:rPr>
              <a:t>Son autótrofos: utilizan la energía del sol, el agua y el CO2 para producir sus propios nutrientes</a:t>
            </a:r>
            <a:endParaRPr lang="es-ES" altLang="en-US" sz="1800">
              <a:latin typeface="Aharoni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1140" name="Picture 4" descr="54-7">
            <a:extLst>
              <a:ext uri="{FF2B5EF4-FFF2-40B4-BE49-F238E27FC236}">
                <a16:creationId xmlns:a16="http://schemas.microsoft.com/office/drawing/2014/main" id="{4CC0C426-F607-4BD5-8BB1-DAAC430A9BA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22625"/>
            <a:ext cx="3590925" cy="3455988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B563F371-8CE9-4424-9237-938DA76394C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7013" y="304800"/>
            <a:ext cx="6381750" cy="1766888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s-ES" altLang="en-US" sz="2100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/>
              </a:rPr>
              <a:t>Consumidores: son los heterótrofos por que se alimentan de otros organismo, hay varios tipos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0ED5E71-4C53-43F9-8E0A-CD65229209B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34938" y="3257550"/>
            <a:ext cx="3236912" cy="3690938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altLang="en-US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Consumidores primarios: son los que se alimentan de vegetales.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altLang="en-US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Consumidores secundarios: son los seres que se alimentan de los consumidores primarios, y así sucesivamente.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n-US" sz="21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3188" name="Picture 4" descr="La cadena alimenticia.">
            <a:extLst>
              <a:ext uri="{FF2B5EF4-FFF2-40B4-BE49-F238E27FC236}">
                <a16:creationId xmlns:a16="http://schemas.microsoft.com/office/drawing/2014/main" id="{ED47064C-1A5E-433E-A407-62956D250DF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25" y="3492500"/>
            <a:ext cx="3698875" cy="3651250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B4409030-963D-44B7-90B0-8A674042441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31775" y="323850"/>
            <a:ext cx="6383338" cy="1766888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s-E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/>
                <a:ea typeface="+mj-ea"/>
              </a:rPr>
              <a:t>Descomponedores o reductores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192807EA-96CE-4626-AA8E-53DC7D55F8B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7013" y="3113088"/>
            <a:ext cx="6630987" cy="3835400"/>
          </a:xfrm>
          <a:solidFill>
            <a:schemeClr val="accent4">
              <a:lumMod val="1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altLang="en-US" sz="2100" dirty="0"/>
              <a:t> </a:t>
            </a:r>
            <a:r>
              <a:rPr lang="es-ES" altLang="en-US" sz="2100" dirty="0">
                <a:latin typeface="Aharoni"/>
              </a:rPr>
              <a:t>Las cadenas alimenticias siempre terminan con los descomponedores, seres generalmente pequeños, como los hongos, bacterias y animales microscópicos (protozoarios).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altLang="en-US" sz="2100" dirty="0">
                <a:latin typeface="Aharoni"/>
              </a:rPr>
              <a:t>Los descomponedores desintegran restos de materia orgánica, o a seres muerto liberando sus sustancias inorgánicas al suelo o al agua parra  ser asimiladas nuevamente por los productores</a:t>
            </a:r>
          </a:p>
        </p:txBody>
      </p:sp>
    </p:spTree>
  </p:cSld>
  <p:clrMapOvr>
    <a:masterClrMapping/>
  </p:clrMapOvr>
  <p:transition>
    <p:fade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ce">
  <a:themeElements>
    <a:clrScheme name="Arc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r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ubes">
  <a:themeElements>
    <a:clrScheme name="Nube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b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b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rce">
  <a:themeElements>
    <a:clrScheme name="Arc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r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rce">
  <a:themeElements>
    <a:clrScheme name="Arc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r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1555</Words>
  <Application>Microsoft Office PowerPoint</Application>
  <PresentationFormat>Presentación en pantalla (4:3)</PresentationFormat>
  <Paragraphs>198</Paragraphs>
  <Slides>30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53" baseType="lpstr">
      <vt:lpstr>Arial</vt:lpstr>
      <vt:lpstr>ＭＳ Ｐゴシック</vt:lpstr>
      <vt:lpstr>Times New Roman</vt:lpstr>
      <vt:lpstr>Wingdings</vt:lpstr>
      <vt:lpstr>Calibri</vt:lpstr>
      <vt:lpstr>Lucida Sans</vt:lpstr>
      <vt:lpstr>Book Antiqua</vt:lpstr>
      <vt:lpstr>Wingdings 2</vt:lpstr>
      <vt:lpstr>Wingdings 3</vt:lpstr>
      <vt:lpstr>Aharoni</vt:lpstr>
      <vt:lpstr>Times</vt:lpstr>
      <vt:lpstr>Arial Black</vt:lpstr>
      <vt:lpstr>Verdana</vt:lpstr>
      <vt:lpstr>Comic Sans MS</vt:lpstr>
      <vt:lpstr>Times NR DK IHM</vt:lpstr>
      <vt:lpstr>Segoe UI Semibold</vt:lpstr>
      <vt:lpstr>Arce</vt:lpstr>
      <vt:lpstr>Nubes</vt:lpstr>
      <vt:lpstr>Diseño predeterminado</vt:lpstr>
      <vt:lpstr>1_Arce</vt:lpstr>
      <vt:lpstr>Vértice</vt:lpstr>
      <vt:lpstr>2_Arce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Niveles tróficos de la cadena alimentaria</vt:lpstr>
      <vt:lpstr>Consumidores: son los heterótrofos por que se alimentan de otros organismo, hay varios tipos</vt:lpstr>
      <vt:lpstr>Descomponedores o reductores</vt:lpstr>
      <vt:lpstr>Presentación de PowerPoint</vt:lpstr>
      <vt:lpstr>¿Cuántas cadenas alimentarias puedes reconocer en esta trama?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Circulación de la materia en el ecosistema</vt:lpstr>
      <vt:lpstr>¿POR QUÉ SE HABLA DE CICLOS BIOGEOQUÍMICOS?</vt:lpstr>
      <vt:lpstr>Ciclo del Agua</vt:lpstr>
      <vt:lpstr>Presentación de PowerPoint</vt:lpstr>
      <vt:lpstr>CICLO DEL NITRÓGENO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</dc:creator>
  <cp:lastModifiedBy>Nicole Torres Donoso</cp:lastModifiedBy>
  <cp:revision>28</cp:revision>
  <dcterms:created xsi:type="dcterms:W3CDTF">2010-07-09T18:58:03Z</dcterms:created>
  <dcterms:modified xsi:type="dcterms:W3CDTF">2021-10-20T19:06:46Z</dcterms:modified>
</cp:coreProperties>
</file>